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7F871-F2A4-42AB-A534-6C1E48B1F7F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F591F-1112-4A79-867F-0FFCE9552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982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1F591F-1112-4A79-867F-0FFCE9552E0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708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⚖️ </a:t>
            </a:r>
            <a:r>
              <a:rPr lang="en-US" dirty="0"/>
              <a:t>Report on Delegate Accountability in Voting – Year Two </a:t>
            </a:r>
            <a:r>
              <a:rPr dirty="0"/>
              <a:t>⚖️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The 2nd Annual Report on Reckless Voting Practices</a:t>
            </a:r>
          </a:p>
        </p:txBody>
      </p:sp>
      <p:pic>
        <p:nvPicPr>
          <p:cNvPr id="1026" name="Picture 2" descr="Amazon.com: Funny Election Results This is Exactly What I Voted for  Motivation Meme Decal Sticker for Tumbler, Mug, Laptop, Phones, Hardhats,  Car, Water Bottles : Electronics">
            <a:extLst>
              <a:ext uri="{FF2B5EF4-FFF2-40B4-BE49-F238E27FC236}">
                <a16:creationId xmlns:a16="http://schemas.microsoft.com/office/drawing/2014/main" id="{21EE7815-3328-8D34-FE52-8B0793AB4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9177" y="4451555"/>
            <a:ext cx="2406445" cy="2406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>
                <a:solidFill>
                  <a:schemeClr val="accent6">
                    <a:lumMod val="75000"/>
                  </a:schemeClr>
                </a:solidFill>
              </a:rPr>
              <a:t>Proposal 2025-080 – Financial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/>
              <a:t>Delegates were asked to vote on the approval of financial reports.</a:t>
            </a:r>
          </a:p>
          <a:p>
            <a:endParaRPr sz="2800" dirty="0"/>
          </a:p>
          <a:p>
            <a:r>
              <a:rPr sz="2800" dirty="0"/>
              <a:t>Fact: </a:t>
            </a:r>
            <a:r>
              <a:rPr sz="2800" b="1" dirty="0">
                <a:solidFill>
                  <a:srgbClr val="FF0000"/>
                </a:solidFill>
              </a:rPr>
              <a:t>No</a:t>
            </a:r>
            <a:r>
              <a:rPr sz="2800" dirty="0"/>
              <a:t> financial reports were provided for review.</a:t>
            </a:r>
          </a:p>
          <a:p>
            <a:r>
              <a:rPr sz="2800" dirty="0"/>
              <a:t>Yet: </a:t>
            </a:r>
            <a:r>
              <a:rPr lang="en-US" sz="2800" dirty="0"/>
              <a:t>24</a:t>
            </a:r>
            <a:r>
              <a:rPr sz="2800" dirty="0"/>
              <a:t> delegates still voted FOR.</a:t>
            </a:r>
          </a:p>
          <a:p>
            <a:endParaRPr sz="2800" dirty="0"/>
          </a:p>
          <a:p>
            <a:r>
              <a:rPr sz="2800" dirty="0"/>
              <a:t>This is not only inappropriate – it is reckless, irresponsible, and a betrayal of the players they represent.</a:t>
            </a:r>
          </a:p>
        </p:txBody>
      </p:sp>
      <p:pic>
        <p:nvPicPr>
          <p:cNvPr id="2052" name="Picture 4" descr="Irresponsible - a word for your leadership kit bag — Rob Campbell Leadership">
            <a:extLst>
              <a:ext uri="{FF2B5EF4-FFF2-40B4-BE49-F238E27FC236}">
                <a16:creationId xmlns:a16="http://schemas.microsoft.com/office/drawing/2014/main" id="{203911AD-7719-4E04-9067-7A93763B62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277" y="5557086"/>
            <a:ext cx="1705897" cy="1138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Why This Matters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Elected officials have a duty to:</a:t>
            </a:r>
          </a:p>
          <a:p>
            <a:pPr lvl="1"/>
            <a:r>
              <a:rPr dirty="0"/>
              <a:t>Represent the interests of their players.</a:t>
            </a:r>
          </a:p>
          <a:p>
            <a:pPr lvl="1"/>
            <a:r>
              <a:rPr dirty="0"/>
              <a:t>Exercise due diligence before casting a vote.</a:t>
            </a:r>
          </a:p>
          <a:p>
            <a:pPr lvl="1"/>
            <a:r>
              <a:rPr dirty="0"/>
              <a:t>Ensure transparency and accountability in ICCF governance.</a:t>
            </a:r>
          </a:p>
          <a:p>
            <a:endParaRPr dirty="0"/>
          </a:p>
          <a:p>
            <a:r>
              <a:rPr dirty="0"/>
              <a:t>Voting blindly undermines trust, damages credibility, and compromises the integrity of our federation.</a:t>
            </a:r>
          </a:p>
        </p:txBody>
      </p:sp>
      <p:pic>
        <p:nvPicPr>
          <p:cNvPr id="3076" name="Picture 4" descr="How Chess Games Can End: 8 Ways Explained - Chess.com">
            <a:extLst>
              <a:ext uri="{FF2B5EF4-FFF2-40B4-BE49-F238E27FC236}">
                <a16:creationId xmlns:a16="http://schemas.microsoft.com/office/drawing/2014/main" id="{8BC06235-24D2-1972-27E5-D874C12DE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9941" y="976366"/>
            <a:ext cx="2031373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🥈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The Silver Medal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Award</a:t>
            </a:r>
            <a:r>
              <a:rPr lang="en-US" dirty="0"/>
              <a:t>🥈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Delegates who voted </a:t>
            </a:r>
            <a:r>
              <a:rPr dirty="0">
                <a:solidFill>
                  <a:srgbClr val="FF0000"/>
                </a:solidFill>
              </a:rPr>
              <a:t>FOR</a:t>
            </a:r>
            <a:r>
              <a:rPr dirty="0"/>
              <a:t> approval without reviewing any financial documentation.</a:t>
            </a:r>
          </a:p>
          <a:p>
            <a:endParaRPr dirty="0"/>
          </a:p>
          <a:p>
            <a:r>
              <a:rPr dirty="0"/>
              <a:t>This is not an award of </a:t>
            </a:r>
            <a:r>
              <a:rPr dirty="0" err="1"/>
              <a:t>honour</a:t>
            </a:r>
            <a:r>
              <a:rPr dirty="0"/>
              <a:t> – but a record of failure.</a:t>
            </a:r>
          </a:p>
        </p:txBody>
      </p:sp>
      <p:pic>
        <p:nvPicPr>
          <p:cNvPr id="4098" name="Picture 2" descr="Two King Chess Pieces, One Toppled">
            <a:extLst>
              <a:ext uri="{FF2B5EF4-FFF2-40B4-BE49-F238E27FC236}">
                <a16:creationId xmlns:a16="http://schemas.microsoft.com/office/drawing/2014/main" id="{66A50F88-99DA-1CDF-0FA4-0731DFCA23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4348" y="4556418"/>
            <a:ext cx="2166169" cy="1752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🏆 </a:t>
            </a:r>
            <a:r>
              <a:rPr dirty="0">
                <a:solidFill>
                  <a:srgbClr val="FF0000"/>
                </a:solidFill>
              </a:rPr>
              <a:t>Repeat</a:t>
            </a:r>
            <a:r>
              <a:rPr dirty="0"/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Silver Medalists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77500" lnSpcReduction="20000"/>
          </a:bodyPr>
          <a:lstStyle/>
          <a:p>
            <a:r>
              <a:rPr dirty="0"/>
              <a:t>The following federations have now appeared for a </a:t>
            </a:r>
            <a:r>
              <a:rPr dirty="0">
                <a:solidFill>
                  <a:srgbClr val="FF0000"/>
                </a:solidFill>
              </a:rPr>
              <a:t>second time </a:t>
            </a:r>
            <a:r>
              <a:rPr dirty="0"/>
              <a:t>in this category:</a:t>
            </a:r>
          </a:p>
          <a:p>
            <a:endParaRPr dirty="0"/>
          </a:p>
          <a:p>
            <a:r>
              <a:rPr dirty="0"/>
              <a:t>- England</a:t>
            </a:r>
          </a:p>
          <a:p>
            <a:r>
              <a:rPr dirty="0"/>
              <a:t>- Japan</a:t>
            </a:r>
          </a:p>
          <a:p>
            <a:r>
              <a:rPr dirty="0"/>
              <a:t>- Cuba</a:t>
            </a:r>
          </a:p>
          <a:p>
            <a:r>
              <a:rPr dirty="0"/>
              <a:t>- Bulgaria</a:t>
            </a:r>
          </a:p>
          <a:p>
            <a:r>
              <a:rPr dirty="0"/>
              <a:t>- Romania</a:t>
            </a:r>
          </a:p>
          <a:p>
            <a:r>
              <a:rPr dirty="0"/>
              <a:t>- Indonesia</a:t>
            </a:r>
          </a:p>
          <a:p>
            <a:r>
              <a:rPr dirty="0"/>
              <a:t>- Denmark</a:t>
            </a:r>
          </a:p>
          <a:p>
            <a:r>
              <a:rPr dirty="0"/>
              <a:t>- Argentina</a:t>
            </a:r>
          </a:p>
          <a:p>
            <a:r>
              <a:rPr dirty="0"/>
              <a:t>- India</a:t>
            </a:r>
          </a:p>
          <a:p>
            <a:r>
              <a:rPr dirty="0"/>
              <a:t>- Brazil</a:t>
            </a:r>
          </a:p>
          <a:p>
            <a:r>
              <a:rPr dirty="0"/>
              <a:t>- Croatia</a:t>
            </a:r>
          </a:p>
          <a:p>
            <a:r>
              <a:rPr dirty="0"/>
              <a:t>- Hungary</a:t>
            </a:r>
          </a:p>
          <a:p>
            <a:r>
              <a:rPr dirty="0"/>
              <a:t>- Australia</a:t>
            </a:r>
          </a:p>
          <a:p>
            <a:endParaRPr dirty="0"/>
          </a:p>
          <a:p>
            <a:r>
              <a:rPr dirty="0"/>
              <a:t>Repeated failure to act responsibly reflects</a:t>
            </a:r>
            <a:r>
              <a:rPr lang="en-US" dirty="0"/>
              <a:t> a </a:t>
            </a:r>
            <a:r>
              <a:rPr dirty="0"/>
              <a:t>systemic disregard for duty.</a:t>
            </a:r>
          </a:p>
        </p:txBody>
      </p:sp>
      <p:pic>
        <p:nvPicPr>
          <p:cNvPr id="6148" name="Picture 4" descr="So you're Bad at Chess: A Demotional Guide to Accepting your Place in the  World of Chess - Chess.com">
            <a:extLst>
              <a:ext uri="{FF2B5EF4-FFF2-40B4-BE49-F238E27FC236}">
                <a16:creationId xmlns:a16="http://schemas.microsoft.com/office/drawing/2014/main" id="{E69AFFCC-1ACE-E6EA-7702-579A6E9B62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0348" y="5257800"/>
            <a:ext cx="2172929" cy="1220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🚪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New Inductees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The following federations have now joined this </a:t>
            </a:r>
            <a:r>
              <a:rPr lang="en-US" sz="2400" dirty="0"/>
              <a:t>voting review </a:t>
            </a:r>
            <a:r>
              <a:rPr sz="2400" dirty="0"/>
              <a:t>for the first time:</a:t>
            </a:r>
          </a:p>
          <a:p>
            <a:endParaRPr sz="2400" dirty="0"/>
          </a:p>
          <a:p>
            <a:r>
              <a:rPr sz="2400"/>
              <a:t>Ukraine, </a:t>
            </a:r>
            <a:r>
              <a:rPr sz="2400" dirty="0"/>
              <a:t>Finland, Switzerland, Luxembourg, Slovakia, Slovenia, Portugal,</a:t>
            </a:r>
            <a:r>
              <a:rPr lang="en-US" sz="2400" dirty="0"/>
              <a:t> </a:t>
            </a:r>
            <a:r>
              <a:rPr sz="2400" dirty="0"/>
              <a:t>Belgium, Iceland, Peru, Norway, South Africa, Türkiye, Ireland</a:t>
            </a:r>
            <a:endParaRPr lang="en-US" sz="2400" dirty="0"/>
          </a:p>
          <a:p>
            <a:endParaRPr sz="2400" dirty="0"/>
          </a:p>
          <a:p>
            <a:r>
              <a:rPr sz="2400" dirty="0"/>
              <a:t>Their decision to vote FOR without evidence is equally indefensible.</a:t>
            </a:r>
          </a:p>
        </p:txBody>
      </p:sp>
      <p:pic>
        <p:nvPicPr>
          <p:cNvPr id="5122" name="Picture 2" descr="So you're Bad at Chess: A Demotional ...">
            <a:extLst>
              <a:ext uri="{FF2B5EF4-FFF2-40B4-BE49-F238E27FC236}">
                <a16:creationId xmlns:a16="http://schemas.microsoft.com/office/drawing/2014/main" id="{BD38C8A8-41C0-647C-2BAA-9B987CB358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587" y="5079180"/>
            <a:ext cx="1504182" cy="1504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6">
                    <a:lumMod val="75000"/>
                  </a:schemeClr>
                </a:solidFill>
              </a:rPr>
              <a:t>Closing 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This must be emphasized:</a:t>
            </a:r>
          </a:p>
          <a:p>
            <a:pPr lvl="1"/>
            <a:r>
              <a:rPr sz="2000" dirty="0"/>
              <a:t>Approving </a:t>
            </a:r>
            <a:r>
              <a:rPr lang="en-US" sz="2000" dirty="0"/>
              <a:t>proposals</a:t>
            </a:r>
            <a:r>
              <a:rPr sz="2000" dirty="0"/>
              <a:t> without review is blatantly wrong.</a:t>
            </a:r>
          </a:p>
          <a:p>
            <a:pPr lvl="1"/>
            <a:r>
              <a:rPr sz="2000" dirty="0"/>
              <a:t>Such actions are reckless and irresponsible.</a:t>
            </a:r>
          </a:p>
          <a:p>
            <a:pPr lvl="1"/>
            <a:r>
              <a:rPr sz="2000" dirty="0"/>
              <a:t>Delegates are elected to represent their players, not to ignore their duty.</a:t>
            </a:r>
          </a:p>
          <a:p>
            <a:endParaRPr sz="2400" dirty="0"/>
          </a:p>
          <a:p>
            <a:r>
              <a:rPr sz="2400" dirty="0"/>
              <a:t>The ICCF must uphold transparency, accountability, and integrity. Anything less undermines the entire federation.</a:t>
            </a:r>
          </a:p>
        </p:txBody>
      </p:sp>
      <p:pic>
        <p:nvPicPr>
          <p:cNvPr id="7170" name="Picture 2" descr="Arbiter Question – Illegal Move and Flag Fall Situation in a Junior  Tournament U10. Dear colleagues, I would like to share an interesting  situation that occurred today during a children's chess tournament">
            <a:extLst>
              <a:ext uri="{FF2B5EF4-FFF2-40B4-BE49-F238E27FC236}">
                <a16:creationId xmlns:a16="http://schemas.microsoft.com/office/drawing/2014/main" id="{1F3C6C51-334A-8EF8-9DE9-2346D9EC50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6477" y="4801829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321</Words>
  <Application>Microsoft Office PowerPoint</Application>
  <PresentationFormat>On-screen Show (4:3)</PresentationFormat>
  <Paragraphs>52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Arial</vt:lpstr>
      <vt:lpstr>Calibri</vt:lpstr>
      <vt:lpstr>Office Theme</vt:lpstr>
      <vt:lpstr>⚖️ Report on Delegate Accountability in Voting – Year Two ⚖️</vt:lpstr>
      <vt:lpstr>Proposal 2025-080 – Financial Reports</vt:lpstr>
      <vt:lpstr>Why This Matters</vt:lpstr>
      <vt:lpstr>🥈 The Silver Medal Award🥈</vt:lpstr>
      <vt:lpstr>🏆 Repeat Silver Medalists</vt:lpstr>
      <vt:lpstr>🚪 New Inductees</vt:lpstr>
      <vt:lpstr>Closing Remarks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2025-10-21T17:43:37Z</dcterms:created>
  <dcterms:modified xsi:type="dcterms:W3CDTF">2025-10-23T12:38:01Z</dcterms:modified>
  <cp:category/>
</cp:coreProperties>
</file>