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61" r:id="rId2"/>
    <p:sldId id="256" r:id="rId3"/>
    <p:sldId id="257" r:id="rId4"/>
    <p:sldId id="258" r:id="rId5"/>
    <p:sldId id="259" r:id="rId6"/>
    <p:sldId id="260" r:id="rId7"/>
  </p:sldIdLst>
  <p:sldSz cx="12192000" cy="6858000"/>
  <p:notesSz cx="6858000" cy="12192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79" autoAdjust="0"/>
  </p:normalViewPr>
  <p:slideViewPr>
    <p:cSldViewPr snapToGrid="0">
      <p:cViewPr varScale="1">
        <p:scale>
          <a:sx n="71" d="100"/>
          <a:sy n="71" d="100"/>
        </p:scale>
        <p:origin x="811"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en-US" sz="1800" b="0" u="none" strike="noStrike">
                <a:solidFill>
                  <a:schemeClr val="dk1"/>
                </a:solidFill>
                <a:effectLst/>
                <a:uFillTx/>
                <a:latin typeface="Lato"/>
              </a:rPr>
              <a:t>Click to move the slide</a:t>
            </a:r>
          </a:p>
        </p:txBody>
      </p:sp>
      <p:sp>
        <p:nvSpPr>
          <p:cNvPr id="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buNone/>
            </a:pPr>
            <a:r>
              <a:rPr lang="en-US" sz="2000" b="0" u="none" strike="noStrike">
                <a:solidFill>
                  <a:srgbClr val="000000"/>
                </a:solidFill>
                <a:effectLst/>
                <a:uFillTx/>
                <a:latin typeface="Arial"/>
              </a:rPr>
              <a:t>Click to edit the notes format</a:t>
            </a:r>
          </a:p>
        </p:txBody>
      </p:sp>
      <p:sp>
        <p:nvSpPr>
          <p:cNvPr id="4"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US" sz="1400" b="0" u="none" strike="noStrike">
                <a:solidFill>
                  <a:srgbClr val="000000"/>
                </a:solidFill>
                <a:effectLst/>
                <a:uFillTx/>
                <a:latin typeface="Times New Roman"/>
              </a:rPr>
              <a:t> </a:t>
            </a:r>
          </a:p>
        </p:txBody>
      </p:sp>
      <p:sp>
        <p:nvSpPr>
          <p:cNvPr id="5"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 </a:t>
            </a:r>
          </a:p>
        </p:txBody>
      </p:sp>
      <p:sp>
        <p:nvSpPr>
          <p:cNvPr id="6"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 </a:t>
            </a:r>
          </a:p>
        </p:txBody>
      </p:sp>
      <p:sp>
        <p:nvSpPr>
          <p:cNvPr id="7"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E8780997-70BA-4525-83B3-995CFD48E56A}" type="slidenum">
              <a:rPr lang="en-US" sz="1400" b="0" u="none" strike="noStrike">
                <a:solidFill>
                  <a:srgbClr val="000000"/>
                </a:solidFill>
                <a:effectLst/>
                <a:uFillTx/>
                <a:latin typeface="Times New Roman"/>
              </a:rPr>
              <a:t>‹#›</a:t>
            </a:fld>
            <a:endParaRPr lang="en-US"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Good morning, dear delegates and colleagues.</a:t>
            </a:r>
          </a:p>
          <a:p>
            <a:endParaRPr dirty="0"/>
          </a:p>
          <a:p>
            <a:r>
              <a:rPr dirty="0"/>
              <a:t>With the agreement of the ICCF President and the Rules Director, I have spent almost five months carrying out a detailed audit of the ICCF Rules.</a:t>
            </a:r>
          </a:p>
          <a:p>
            <a:endParaRPr dirty="0"/>
          </a:p>
          <a:p>
            <a:r>
              <a:rPr dirty="0"/>
              <a:t>The review went beyond the 2026 Rules themselves. I checked them against the main legal, </a:t>
            </a:r>
            <a:r>
              <a:rPr dirty="0" err="1"/>
              <a:t>organisational</a:t>
            </a:r>
            <a:r>
              <a:rPr dirty="0"/>
              <a:t> and technical ICCF documents shown on this slide. I will not read through the list.</a:t>
            </a:r>
          </a:p>
          <a:p>
            <a:endParaRPr dirty="0"/>
          </a:p>
          <a:p>
            <a:r>
              <a:rPr dirty="0"/>
              <a:t>In a moment, you will see five short slides on our method, the main improvements and the next steps. I prepared the presentation and its text myself, but I have asked Eldrin, a professional AI voice, to narrate these slides so that the English is easier to follow.</a:t>
            </a:r>
          </a:p>
          <a:p>
            <a:endParaRPr dirty="0"/>
          </a:p>
          <a:p>
            <a:r>
              <a:rPr dirty="0"/>
              <a:t>Thank you. Let us begin.</a:t>
            </a:r>
          </a:p>
        </p:txBody>
      </p:sp>
      <p:sp>
        <p:nvSpPr>
          <p:cNvPr id="4" name="Slide Number Placeholder 3"/>
          <p:cNvSpPr>
            <a:spLocks noGrp="1"/>
          </p:cNvSpPr>
          <p:nvPr>
            <p:ph type="sldNum" idx="3"/>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PlaceHolder 1"/>
          <p:cNvSpPr>
            <a:spLocks noGrp="1" noRot="1" noChangeAspect="1"/>
          </p:cNvSpPr>
          <p:nvPr>
            <p:ph type="sldImg"/>
          </p:nvPr>
        </p:nvSpPr>
        <p:spPr>
          <a:xfrm>
            <a:off x="685800" y="1143000"/>
            <a:ext cx="5486400" cy="3086100"/>
          </a:xfrm>
          <a:prstGeom prst="rect">
            <a:avLst/>
          </a:prstGeom>
          <a:ln w="0">
            <a:noFill/>
          </a:ln>
        </p:spPr>
      </p:sp>
      <p:sp>
        <p:nvSpPr>
          <p:cNvPr id="20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r>
              <a:rPr lang="en-US" sz="2000" b="0" u="none" strike="noStrike">
                <a:solidFill>
                  <a:srgbClr val="000000"/>
                </a:solidFill>
                <a:effectLst/>
                <a:uFillTx/>
                <a:latin typeface="Arial"/>
              </a:rPr>
              <a:t>This presentation gives a short overview of the ICCF Rules Audit 2027. The purpose was not simply to improve how the document looks. We wanted rules that are clearer, more consistent, easier to use and easier to maintain.</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The ICCF Rules were brought together from several separate documents. Since then, further amendments have been added. That is normal for a living set of regulations, but it can also leave repeated text, unclear references and differences in wording.</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The audit aimed to deal with these issues while keeping existing policy wherever possible. We reviewed the current Rules carefully and recorded the reasons for the changes.</a:t>
            </a:r>
          </a:p>
          <a:p>
            <a:pPr indent="0">
              <a:buNone/>
            </a:pPr>
            <a:endParaRPr lang="en-US" sz="2000" b="0" u="none" strike="noStrike">
              <a:solidFill>
                <a:srgbClr val="000000"/>
              </a:solidFill>
              <a:effectLst/>
              <a:uFillTx/>
              <a:latin typeface="Arial"/>
            </a:endParaRPr>
          </a:p>
          <a:p>
            <a:pPr indent="0">
              <a:lnSpc>
                <a:spcPct val="100000"/>
              </a:lnSpc>
              <a:buNone/>
            </a:pPr>
            <a:r>
              <a:rPr lang="en-US" sz="2000" b="0" u="none" strike="noStrike">
                <a:solidFill>
                  <a:srgbClr val="000000"/>
                </a:solidFill>
                <a:effectLst/>
                <a:uFillTx/>
                <a:latin typeface="Arial"/>
              </a:rPr>
              <a:t>Today I will briefly explain our method, the main results and what remains for ICCF officials to review. The full detail is available in the Rules, Audit Logs and other documents in the review package.</a:t>
            </a:r>
          </a:p>
        </p:txBody>
      </p:sp>
      <p:sp>
        <p:nvSpPr>
          <p:cNvPr id="202" name="PlaceHolder 3"/>
          <p:cNvSpPr>
            <a:spLocks noGrp="1"/>
          </p:cNvSpPr>
          <p:nvPr>
            <p:ph type="sldNum" idx="4"/>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D050C6BB-40E9-4FD7-8BA7-C5DC26B7BC7D}" type="slidenum">
              <a:rPr lang="en-US" sz="1200" b="0" u="none" strike="noStrike">
                <a:solidFill>
                  <a:schemeClr val="dk1"/>
                </a:solidFill>
                <a:effectLst/>
                <a:uFillTx/>
                <a:latin typeface="+mn-lt"/>
                <a:ea typeface="+mn-ea"/>
              </a:rPr>
              <a:t>2</a:t>
            </a:fld>
            <a:endParaRPr lang="en-US" sz="12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noRot="1" noChangeAspect="1"/>
          </p:cNvSpPr>
          <p:nvPr>
            <p:ph type="sldImg"/>
          </p:nvPr>
        </p:nvSpPr>
        <p:spPr>
          <a:xfrm>
            <a:off x="685800" y="1143000"/>
            <a:ext cx="5486400" cy="3086100"/>
          </a:xfrm>
          <a:prstGeom prst="rect">
            <a:avLst/>
          </a:prstGeom>
          <a:ln w="0">
            <a:noFill/>
          </a:ln>
        </p:spPr>
      </p:sp>
      <p:sp>
        <p:nvSpPr>
          <p:cNvPr id="20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r>
              <a:rPr lang="en-US" sz="2000" b="0" u="none" strike="noStrike">
                <a:solidFill>
                  <a:srgbClr val="000000"/>
                </a:solidFill>
                <a:effectLst/>
                <a:uFillTx/>
                <a:latin typeface="Arial"/>
              </a:rPr>
              <a:t>We started with the existing 2026 ICCF Rules. We did not want a new policy document written from zero. We wanted to understand the existing provisions and improve them where needed.</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The review covers all seven chapters and the three principal technical appendices: the rating system, the international title regulations and the Triple Block time control system. The separate Tournament Operations Guide contains practical instructions, particularly where a change in the webserver should not require a change in the Rules.</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For each part, we checked wording, duplication, internal references and the duties of the different officials. We also checked important connections with the Laws of Correspondence Chess, the Statutes, the Outline of Duties and the committee regulations.</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The ten Audit Logs explain what was kept, changed, clarified or removed, and why. The Editorial Guide provides a shared method for spelling, terminology, mathematical notation and LaTeX references.</a:t>
            </a:r>
          </a:p>
          <a:p>
            <a:pPr indent="0">
              <a:buNone/>
            </a:pPr>
            <a:endParaRPr lang="en-US" sz="2000" b="0" u="none" strike="noStrike">
              <a:solidFill>
                <a:srgbClr val="000000"/>
              </a:solidFill>
              <a:effectLst/>
              <a:uFillTx/>
              <a:latin typeface="Arial"/>
            </a:endParaRPr>
          </a:p>
          <a:p>
            <a:pPr indent="0">
              <a:lnSpc>
                <a:spcPct val="100000"/>
              </a:lnSpc>
              <a:buNone/>
            </a:pPr>
            <a:r>
              <a:rPr lang="en-US" sz="2000" b="0" u="none" strike="noStrike">
                <a:solidFill>
                  <a:srgbClr val="000000"/>
                </a:solidFill>
                <a:effectLst/>
                <a:uFillTx/>
                <a:latin typeface="Arial"/>
              </a:rPr>
              <a:t>This approach gives us a working 2027 text and a record that can support review now and maintenance in later years.</a:t>
            </a:r>
          </a:p>
        </p:txBody>
      </p:sp>
      <p:sp>
        <p:nvSpPr>
          <p:cNvPr id="205" name="PlaceHolder 3"/>
          <p:cNvSpPr>
            <a:spLocks noGrp="1"/>
          </p:cNvSpPr>
          <p:nvPr>
            <p:ph type="sldNum" idx="5"/>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51933634-B197-4698-9A1D-6DB317DED023}" type="slidenum">
              <a:rPr lang="en-US" sz="1200" b="0" u="none" strike="noStrike">
                <a:solidFill>
                  <a:schemeClr val="dk1"/>
                </a:solidFill>
                <a:effectLst/>
                <a:uFillTx/>
                <a:latin typeface="+mn-lt"/>
                <a:ea typeface="+mn-ea"/>
              </a:rPr>
              <a:t>3</a:t>
            </a:fld>
            <a:endParaRPr lang="en-US" sz="12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PlaceHolder 1"/>
          <p:cNvSpPr>
            <a:spLocks noGrp="1" noRot="1" noChangeAspect="1"/>
          </p:cNvSpPr>
          <p:nvPr>
            <p:ph type="sldImg"/>
          </p:nvPr>
        </p:nvSpPr>
        <p:spPr>
          <a:xfrm>
            <a:off x="685800" y="1143000"/>
            <a:ext cx="5486400" cy="3086100"/>
          </a:xfrm>
          <a:prstGeom prst="rect">
            <a:avLst/>
          </a:prstGeom>
          <a:ln w="0">
            <a:noFill/>
          </a:ln>
        </p:spPr>
      </p:sp>
      <p:sp>
        <p:nvSpPr>
          <p:cNvPr id="20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r>
              <a:rPr lang="en-US" sz="2000" b="0" u="none" strike="noStrike">
                <a:solidFill>
                  <a:srgbClr val="000000"/>
                </a:solidFill>
                <a:effectLst/>
                <a:uFillTx/>
                <a:latin typeface="Arial"/>
              </a:rPr>
              <a:t>The first result is clearer responsibility. We looked carefully at who is allowed to make a decision, who provides advice and which body hears an appeal. This is particularly important in the chapters dealing with tournament direction, organisers, team captains and committees.</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Second, we reduced repeated text. If the same procedure appears in several places, a future change may update one copy but not another. Where appropriate, we kept the full rule in one place and used references elsewhere.</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Third, we separated lasting rules from practical server instructions. The Rules should explain what is required, while details such as menu names can be maintained in the Tournament Operations Guide.</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Fourth, the mathematical formulae in the rating and title appendices have been properly presented and checked. Mariusz and Austin confirmed the mathematical review, and the Ratings Commissioner and Qualifications Commissioner raised no objections. This is not a claim that we separately audited the software implementation.</a:t>
            </a:r>
          </a:p>
          <a:p>
            <a:pPr indent="0">
              <a:buNone/>
            </a:pPr>
            <a:endParaRPr lang="en-US" sz="2000" b="0" u="none" strike="noStrike">
              <a:solidFill>
                <a:srgbClr val="000000"/>
              </a:solidFill>
              <a:effectLst/>
              <a:uFillTx/>
              <a:latin typeface="Arial"/>
            </a:endParaRPr>
          </a:p>
          <a:p>
            <a:pPr indent="0">
              <a:lnSpc>
                <a:spcPct val="100000"/>
              </a:lnSpc>
              <a:buNone/>
            </a:pPr>
            <a:r>
              <a:rPr lang="en-US" sz="2000" b="0" u="none" strike="noStrike">
                <a:solidFill>
                  <a:srgbClr val="000000"/>
                </a:solidFill>
                <a:effectLst/>
                <a:uFillTx/>
                <a:latin typeface="Arial"/>
              </a:rPr>
              <a:t>Finally, the whole text now uses more consistent language, current titles for ICCF bodies and semantic LaTeX references. These improvements may seem small individually, but together they make the Rules easier to read and maintain.</a:t>
            </a:r>
          </a:p>
        </p:txBody>
      </p:sp>
      <p:sp>
        <p:nvSpPr>
          <p:cNvPr id="208" name="PlaceHolder 3"/>
          <p:cNvSpPr>
            <a:spLocks noGrp="1"/>
          </p:cNvSpPr>
          <p:nvPr>
            <p:ph type="sldNum" idx="6"/>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77D9B776-2A40-4A08-8FFC-D5CC2C4B5284}" type="slidenum">
              <a:rPr lang="en-US" sz="1200" b="0" u="none" strike="noStrike">
                <a:solidFill>
                  <a:schemeClr val="dk1"/>
                </a:solidFill>
                <a:effectLst/>
                <a:uFillTx/>
                <a:latin typeface="+mn-lt"/>
                <a:ea typeface="+mn-ea"/>
              </a:rPr>
              <a:t>4</a:t>
            </a:fld>
            <a:endParaRPr lang="en-US" sz="12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laceHolder 1"/>
          <p:cNvSpPr>
            <a:spLocks noGrp="1" noRot="1" noChangeAspect="1"/>
          </p:cNvSpPr>
          <p:nvPr>
            <p:ph type="sldImg"/>
          </p:nvPr>
        </p:nvSpPr>
        <p:spPr>
          <a:xfrm>
            <a:off x="685800" y="1143000"/>
            <a:ext cx="5486400" cy="3086100"/>
          </a:xfrm>
          <a:prstGeom prst="rect">
            <a:avLst/>
          </a:prstGeom>
          <a:ln w="0">
            <a:noFill/>
          </a:ln>
        </p:spPr>
      </p:sp>
      <p:sp>
        <p:nvSpPr>
          <p:cNvPr id="21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r>
              <a:rPr lang="en-US" sz="2000" b="0" u="none" strike="noStrike">
                <a:solidFill>
                  <a:srgbClr val="000000"/>
                </a:solidFill>
                <a:effectLst/>
                <a:uFillTx/>
                <a:latin typeface="Arial"/>
              </a:rPr>
              <a:t>A key aim was to make our work transparent. Each of the ten Audit Logs explains the reason for a change. The Editorial Guide defines the drafting and technical approach. We also checked the links between chapters and with the most relevant ICCF documents.</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At the same time, we have been careful not to confuse the completion of our editorial work with formal approval by ICCF. These are two different steps. We can recommend wording and explain why it is clearer, but the relevant ICCF officials and bodies still have their own authority.</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To make that final review manageable, we prepared a short Open Issues and Approval Register. It lists six matters that need a decision or confirmation. They are not six proven errors. They concern questions such as rating-list activity, wording for certain events, player status and the composition of the Tournament Director Committee.</a:t>
            </a:r>
          </a:p>
          <a:p>
            <a:pPr indent="0">
              <a:buNone/>
            </a:pPr>
            <a:endParaRPr lang="en-US" sz="2000" b="0" u="none" strike="noStrike">
              <a:solidFill>
                <a:srgbClr val="000000"/>
              </a:solidFill>
              <a:effectLst/>
              <a:uFillTx/>
              <a:latin typeface="Arial"/>
            </a:endParaRPr>
          </a:p>
          <a:p>
            <a:pPr indent="0">
              <a:lnSpc>
                <a:spcPct val="100000"/>
              </a:lnSpc>
              <a:buNone/>
            </a:pPr>
            <a:r>
              <a:rPr lang="en-US" sz="2000" b="0" u="none" strike="noStrike">
                <a:solidFill>
                  <a:srgbClr val="000000"/>
                </a:solidFill>
                <a:effectLst/>
                <a:uFillTx/>
                <a:latin typeface="Arial"/>
              </a:rPr>
              <a:t>The register also separates normal publication checks, including Congress 2026 decisions and effective dates, from ideas for later work. This lets reviewers focus on what they actually need to decide rather than going through every editorial detail again.</a:t>
            </a:r>
          </a:p>
        </p:txBody>
      </p:sp>
      <p:sp>
        <p:nvSpPr>
          <p:cNvPr id="211" name="PlaceHolder 3"/>
          <p:cNvSpPr>
            <a:spLocks noGrp="1"/>
          </p:cNvSpPr>
          <p:nvPr>
            <p:ph type="sldNum" idx="7"/>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349652FE-D31D-431B-A3F8-2AB7B31E99FA}" type="slidenum">
              <a:rPr lang="en-US" sz="1200" b="0" u="none" strike="noStrike">
                <a:solidFill>
                  <a:schemeClr val="dk1"/>
                </a:solidFill>
                <a:effectLst/>
                <a:uFillTx/>
                <a:latin typeface="+mn-lt"/>
                <a:ea typeface="+mn-ea"/>
              </a:rPr>
              <a:t>5</a:t>
            </a:fld>
            <a:endParaRPr lang="en-US" sz="12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PlaceHolder 1"/>
          <p:cNvSpPr>
            <a:spLocks noGrp="1" noRot="1" noChangeAspect="1"/>
          </p:cNvSpPr>
          <p:nvPr>
            <p:ph type="sldImg"/>
          </p:nvPr>
        </p:nvSpPr>
        <p:spPr>
          <a:xfrm>
            <a:off x="685800" y="1143000"/>
            <a:ext cx="5486400" cy="3086100"/>
          </a:xfrm>
          <a:prstGeom prst="rect">
            <a:avLst/>
          </a:prstGeom>
          <a:ln w="0">
            <a:noFill/>
          </a:ln>
        </p:spPr>
      </p:sp>
      <p:sp>
        <p:nvSpPr>
          <p:cNvPr id="21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r>
              <a:rPr lang="en-US" sz="2000" b="0" u="none" strike="noStrike">
                <a:solidFill>
                  <a:srgbClr val="000000"/>
                </a:solidFill>
                <a:effectLst/>
                <a:uFillTx/>
                <a:latin typeface="Arial"/>
              </a:rPr>
              <a:t>The main editorial and structural review is complete. Our next step should not be another general rewrite. It should be a focused review by the people who have the authority to confirm the outstanding matters.</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We suggest three practical actions. First, read the Executive Summary and look at the consolidated working draft to understand the approach and results. Second, use the short Approval Register to identify what needs confirmation and which changes may require Executive Board or Congress approval. Third, once those points are settled, incorporate adopted Congress 2026 decisions, confirm effective dates and complete the final publication checks.</a:t>
            </a:r>
          </a:p>
          <a:p>
            <a:pPr indent="0">
              <a:buNone/>
            </a:pPr>
            <a:endParaRPr lang="en-US" sz="2000" b="0" u="none" strike="noStrike">
              <a:solidFill>
                <a:srgbClr val="000000"/>
              </a:solidFill>
              <a:effectLst/>
              <a:uFillTx/>
              <a:latin typeface="Arial"/>
            </a:endParaRPr>
          </a:p>
          <a:p>
            <a:pPr indent="0">
              <a:buNone/>
            </a:pPr>
            <a:r>
              <a:rPr lang="en-US" sz="2000" b="0" u="none" strike="noStrike">
                <a:solidFill>
                  <a:srgbClr val="000000"/>
                </a:solidFill>
                <a:effectLst/>
                <a:uFillTx/>
                <a:latin typeface="Arial"/>
              </a:rPr>
              <a:t>The full review package gives several levels of detail. The Rules show the revised text. The Audit Logs explain the changes. The Editorial Guide describes the drafting method. The Executive Summary gives the overview, and the Approval Register identifies decisions.</a:t>
            </a:r>
          </a:p>
          <a:p>
            <a:pPr indent="0">
              <a:buNone/>
            </a:pPr>
            <a:endParaRPr lang="en-US" sz="2000" b="0" u="none" strike="noStrike">
              <a:solidFill>
                <a:srgbClr val="000000"/>
              </a:solidFill>
              <a:effectLst/>
              <a:uFillTx/>
              <a:latin typeface="Arial"/>
            </a:endParaRPr>
          </a:p>
          <a:p>
            <a:pPr indent="0">
              <a:lnSpc>
                <a:spcPct val="100000"/>
              </a:lnSpc>
              <a:buNone/>
            </a:pPr>
            <a:r>
              <a:rPr lang="en-US" sz="2000" b="0" u="none" strike="noStrike">
                <a:solidFill>
                  <a:srgbClr val="000000"/>
                </a:solidFill>
                <a:effectLst/>
                <a:uFillTx/>
                <a:latin typeface="Arial"/>
              </a:rPr>
              <a:t>We hope this work provides a clear and reliable base for the 2027 Rules. It should also make future maintenance easier, because changes can be traced and the same editorial standards can be used again. Thank you for reviewing it.</a:t>
            </a:r>
          </a:p>
        </p:txBody>
      </p:sp>
      <p:sp>
        <p:nvSpPr>
          <p:cNvPr id="214" name="PlaceHolder 3"/>
          <p:cNvSpPr>
            <a:spLocks noGrp="1"/>
          </p:cNvSpPr>
          <p:nvPr>
            <p:ph type="sldNum" idx="8"/>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BF6876BC-389A-4C56-AB2B-48109FBF96A9}" type="slidenum">
              <a:rPr lang="en-US" sz="1200" b="0" u="none" strike="noStrike">
                <a:solidFill>
                  <a:schemeClr val="dk1"/>
                </a:solidFill>
                <a:effectLst/>
                <a:uFillTx/>
                <a:latin typeface="+mn-lt"/>
                <a:ea typeface="+mn-ea"/>
              </a:rPr>
              <a:t>6</a:t>
            </a:fld>
            <a:endParaRPr lang="en-US" sz="12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u="none" strike="noStrike">
                <a:solidFill>
                  <a:schemeClr val="dk1"/>
                </a:solidFill>
                <a:effectLst/>
                <a:uFillTx/>
                <a:latin typeface="Lato"/>
              </a:rPr>
              <a:t>Click to edit the title text format</a:t>
            </a:r>
          </a:p>
        </p:txBody>
      </p:sp>
      <p:sp>
        <p:nvSpPr>
          <p:cNvPr id="3"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Lato"/>
              </a:rPr>
              <a:t>Click to edit the outline text format</a:t>
            </a: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Lato"/>
              </a:rPr>
              <a:t>Second Outline Level</a:t>
            </a: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Lato"/>
              </a:rPr>
              <a:t>Third Outline Level</a:t>
            </a: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Lato"/>
              </a:rPr>
              <a:t>Fourth Outline Level</a:t>
            </a: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Lato"/>
              </a:rPr>
              <a:t>Fifth Outline Level</a:t>
            </a: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Lato"/>
              </a:rPr>
              <a:t>Sixth Outline Level</a:t>
            </a: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Lato"/>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60" cy="6858000"/>
          </a:xfrm>
          <a:prstGeom prst="rect">
            <a:avLst/>
          </a:prstGeom>
          <a:solidFill>
            <a:srgbClr val="F5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23544" y="484632"/>
            <a:ext cx="9418320" cy="192024"/>
          </a:xfrm>
          <a:prstGeom prst="rect">
            <a:avLst/>
          </a:prstGeom>
          <a:noFill/>
        </p:spPr>
        <p:txBody>
          <a:bodyPr wrap="square" lIns="0" tIns="0" rIns="0" bIns="0" anchor="ctr">
            <a:noAutofit/>
          </a:bodyPr>
          <a:lstStyle/>
          <a:p>
            <a:pPr algn="l"/>
            <a:r>
              <a:rPr sz="1100" b="1">
                <a:solidFill>
                  <a:srgbClr val="286C9B"/>
                </a:solidFill>
                <a:latin typeface="Lato"/>
              </a:rPr>
              <a:t>00  /  INTRODUCTION</a:t>
            </a:r>
          </a:p>
        </p:txBody>
      </p:sp>
      <p:sp>
        <p:nvSpPr>
          <p:cNvPr id="4" name="Rectangle 3"/>
          <p:cNvSpPr/>
          <p:nvPr/>
        </p:nvSpPr>
        <p:spPr>
          <a:xfrm>
            <a:off x="640080" y="448056"/>
            <a:ext cx="82296" cy="329184"/>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932688"/>
            <a:ext cx="11018520" cy="576072"/>
          </a:xfrm>
          <a:prstGeom prst="rect">
            <a:avLst/>
          </a:prstGeom>
          <a:noFill/>
        </p:spPr>
        <p:txBody>
          <a:bodyPr wrap="square" lIns="0" tIns="0" rIns="0" bIns="0" anchor="ctr">
            <a:noAutofit/>
          </a:bodyPr>
          <a:lstStyle/>
          <a:p>
            <a:pPr algn="l"/>
            <a:r>
              <a:rPr sz="2950" b="1">
                <a:solidFill>
                  <a:srgbClr val="173B59"/>
                </a:solidFill>
                <a:latin typeface="Lato"/>
              </a:rPr>
              <a:t>The audit in context</a:t>
            </a:r>
          </a:p>
        </p:txBody>
      </p:sp>
      <p:sp>
        <p:nvSpPr>
          <p:cNvPr id="6" name="TextBox 5"/>
          <p:cNvSpPr txBox="1"/>
          <p:nvPr/>
        </p:nvSpPr>
        <p:spPr>
          <a:xfrm>
            <a:off x="658368" y="1591056"/>
            <a:ext cx="10881360" cy="329184"/>
          </a:xfrm>
          <a:prstGeom prst="rect">
            <a:avLst/>
          </a:prstGeom>
          <a:noFill/>
        </p:spPr>
        <p:txBody>
          <a:bodyPr wrap="square" lIns="0" tIns="0" rIns="0" bIns="0" anchor="ctr">
            <a:noAutofit/>
          </a:bodyPr>
          <a:lstStyle/>
          <a:p>
            <a:pPr algn="l"/>
            <a:r>
              <a:rPr sz="1550" b="0">
                <a:solidFill>
                  <a:srgbClr val="5B7081"/>
                </a:solidFill>
                <a:latin typeface="Lato"/>
              </a:rPr>
              <a:t>ICCF documents considered alongside the 2026 Rules</a:t>
            </a:r>
          </a:p>
        </p:txBody>
      </p:sp>
      <p:sp>
        <p:nvSpPr>
          <p:cNvPr id="7" name="Rounded Rectangle 6"/>
          <p:cNvSpPr/>
          <p:nvPr/>
        </p:nvSpPr>
        <p:spPr>
          <a:xfrm>
            <a:off x="640080" y="2121408"/>
            <a:ext cx="5321808" cy="3977639"/>
          </a:xfrm>
          <a:prstGeom prst="roundRect">
            <a:avLst>
              <a:gd name="adj" fmla="val 10000"/>
            </a:avLst>
          </a:prstGeom>
          <a:solidFill>
            <a:srgbClr val="FFFFFF"/>
          </a:solidFill>
          <a:ln w="8255">
            <a:solidFill>
              <a:srgbClr val="D3E1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217920" y="2121408"/>
            <a:ext cx="5321808" cy="3977639"/>
          </a:xfrm>
          <a:prstGeom prst="roundRect">
            <a:avLst>
              <a:gd name="adj" fmla="val 10000"/>
            </a:avLst>
          </a:prstGeom>
          <a:solidFill>
            <a:srgbClr val="FFFFFF"/>
          </a:solidFill>
          <a:ln w="8255">
            <a:solidFill>
              <a:srgbClr val="D3E1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40080" y="2121408"/>
            <a:ext cx="71323" cy="3977639"/>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217920" y="2121408"/>
            <a:ext cx="71323" cy="3977639"/>
          </a:xfrm>
          <a:prstGeom prst="rect">
            <a:avLst/>
          </a:prstGeom>
          <a:solidFill>
            <a:srgbClr val="D6A0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77824" y="2295144"/>
            <a:ext cx="4864608" cy="219456"/>
          </a:xfrm>
          <a:prstGeom prst="rect">
            <a:avLst/>
          </a:prstGeom>
          <a:noFill/>
        </p:spPr>
        <p:txBody>
          <a:bodyPr wrap="square" lIns="0" tIns="0" rIns="0" bIns="0" anchor="ctr">
            <a:noAutofit/>
          </a:bodyPr>
          <a:lstStyle/>
          <a:p>
            <a:pPr algn="l"/>
            <a:r>
              <a:rPr sz="1100" b="1">
                <a:solidFill>
                  <a:srgbClr val="286C9B"/>
                </a:solidFill>
                <a:latin typeface="Lato"/>
              </a:rPr>
              <a:t>RULES AND REFERENCE DOCUMENTS</a:t>
            </a:r>
          </a:p>
        </p:txBody>
      </p:sp>
      <p:sp>
        <p:nvSpPr>
          <p:cNvPr id="12" name="TextBox 11"/>
          <p:cNvSpPr txBox="1"/>
          <p:nvPr/>
        </p:nvSpPr>
        <p:spPr>
          <a:xfrm>
            <a:off x="6455664" y="2295144"/>
            <a:ext cx="4864608" cy="219456"/>
          </a:xfrm>
          <a:prstGeom prst="rect">
            <a:avLst/>
          </a:prstGeom>
          <a:noFill/>
        </p:spPr>
        <p:txBody>
          <a:bodyPr wrap="square" lIns="0" tIns="0" rIns="0" bIns="0" anchor="ctr">
            <a:noAutofit/>
          </a:bodyPr>
          <a:lstStyle/>
          <a:p>
            <a:pPr algn="l"/>
            <a:r>
              <a:rPr sz="1100" b="1">
                <a:solidFill>
                  <a:srgbClr val="286C9B"/>
                </a:solidFill>
                <a:latin typeface="Lato"/>
              </a:rPr>
              <a:t>COMMITTEES AND STYLE GUIDE</a:t>
            </a:r>
          </a:p>
        </p:txBody>
      </p:sp>
      <p:sp>
        <p:nvSpPr>
          <p:cNvPr id="13" name="Rectangle 12"/>
          <p:cNvSpPr/>
          <p:nvPr/>
        </p:nvSpPr>
        <p:spPr>
          <a:xfrm>
            <a:off x="877824" y="2871216"/>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33271" y="2697480"/>
            <a:ext cx="4590288" cy="274320"/>
          </a:xfrm>
          <a:prstGeom prst="rect">
            <a:avLst/>
          </a:prstGeom>
          <a:noFill/>
        </p:spPr>
        <p:txBody>
          <a:bodyPr wrap="square" lIns="0" tIns="0" rIns="0" bIns="0" anchor="ctr">
            <a:noAutofit/>
          </a:bodyPr>
          <a:lstStyle/>
          <a:p>
            <a:pPr algn="l"/>
            <a:r>
              <a:rPr sz="1415" b="1">
                <a:solidFill>
                  <a:srgbClr val="173B59"/>
                </a:solidFill>
                <a:latin typeface="Lato"/>
              </a:rPr>
              <a:t>ICCF Rules</a:t>
            </a:r>
          </a:p>
        </p:txBody>
      </p:sp>
      <p:sp>
        <p:nvSpPr>
          <p:cNvPr id="15" name="TextBox 14"/>
          <p:cNvSpPr txBox="1"/>
          <p:nvPr/>
        </p:nvSpPr>
        <p:spPr>
          <a:xfrm>
            <a:off x="1033271" y="2990088"/>
            <a:ext cx="4343400" cy="182880"/>
          </a:xfrm>
          <a:prstGeom prst="rect">
            <a:avLst/>
          </a:prstGeom>
          <a:noFill/>
        </p:spPr>
        <p:txBody>
          <a:bodyPr wrap="square" lIns="0" tIns="0" rIns="0" bIns="0" anchor="ctr">
            <a:noAutofit/>
          </a:bodyPr>
          <a:lstStyle/>
          <a:p>
            <a:pPr algn="l"/>
            <a:r>
              <a:rPr sz="1080" b="0">
                <a:solidFill>
                  <a:srgbClr val="5B7081"/>
                </a:solidFill>
                <a:latin typeface="Lato"/>
              </a:rPr>
              <a:t>11.03.2026</a:t>
            </a:r>
          </a:p>
        </p:txBody>
      </p:sp>
      <p:sp>
        <p:nvSpPr>
          <p:cNvPr id="16" name="Rectangle 15"/>
          <p:cNvSpPr/>
          <p:nvPr/>
        </p:nvSpPr>
        <p:spPr>
          <a:xfrm>
            <a:off x="859536" y="3246120"/>
            <a:ext cx="4864608" cy="5486"/>
          </a:xfrm>
          <a:prstGeom prst="rect">
            <a:avLst/>
          </a:prstGeom>
          <a:solidFill>
            <a:srgbClr val="E7EC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77824" y="3529584"/>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033271" y="3355848"/>
            <a:ext cx="4590288" cy="274320"/>
          </a:xfrm>
          <a:prstGeom prst="rect">
            <a:avLst/>
          </a:prstGeom>
          <a:noFill/>
        </p:spPr>
        <p:txBody>
          <a:bodyPr wrap="square" lIns="0" tIns="0" rIns="0" bIns="0" anchor="ctr">
            <a:noAutofit/>
          </a:bodyPr>
          <a:lstStyle/>
          <a:p>
            <a:pPr algn="l"/>
            <a:r>
              <a:rPr sz="1415" b="1">
                <a:solidFill>
                  <a:srgbClr val="173B59"/>
                </a:solidFill>
                <a:latin typeface="Lato"/>
              </a:rPr>
              <a:t>ICCF Statutes (English)</a:t>
            </a:r>
          </a:p>
        </p:txBody>
      </p:sp>
      <p:sp>
        <p:nvSpPr>
          <p:cNvPr id="19" name="TextBox 18"/>
          <p:cNvSpPr txBox="1"/>
          <p:nvPr/>
        </p:nvSpPr>
        <p:spPr>
          <a:xfrm>
            <a:off x="1033271" y="3648456"/>
            <a:ext cx="4343400" cy="182880"/>
          </a:xfrm>
          <a:prstGeom prst="rect">
            <a:avLst/>
          </a:prstGeom>
          <a:noFill/>
        </p:spPr>
        <p:txBody>
          <a:bodyPr wrap="square" lIns="0" tIns="0" rIns="0" bIns="0" anchor="ctr">
            <a:noAutofit/>
          </a:bodyPr>
          <a:lstStyle/>
          <a:p>
            <a:pPr algn="l"/>
            <a:r>
              <a:rPr sz="1080" b="0">
                <a:solidFill>
                  <a:srgbClr val="5B7081"/>
                </a:solidFill>
                <a:latin typeface="Lato"/>
              </a:rPr>
              <a:t>01.01.2025</a:t>
            </a:r>
          </a:p>
        </p:txBody>
      </p:sp>
      <p:sp>
        <p:nvSpPr>
          <p:cNvPr id="20" name="Rectangle 19"/>
          <p:cNvSpPr/>
          <p:nvPr/>
        </p:nvSpPr>
        <p:spPr>
          <a:xfrm>
            <a:off x="859536" y="3904487"/>
            <a:ext cx="4864608" cy="5486"/>
          </a:xfrm>
          <a:prstGeom prst="rect">
            <a:avLst/>
          </a:prstGeom>
          <a:solidFill>
            <a:srgbClr val="E7EC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877824" y="4187952"/>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033271" y="4014216"/>
            <a:ext cx="4590288" cy="274320"/>
          </a:xfrm>
          <a:prstGeom prst="rect">
            <a:avLst/>
          </a:prstGeom>
          <a:noFill/>
        </p:spPr>
        <p:txBody>
          <a:bodyPr wrap="square" lIns="0" tIns="0" rIns="0" bIns="0" anchor="ctr">
            <a:noAutofit/>
          </a:bodyPr>
          <a:lstStyle/>
          <a:p>
            <a:pPr algn="l"/>
            <a:r>
              <a:rPr sz="1415" b="1">
                <a:solidFill>
                  <a:srgbClr val="173B59"/>
                </a:solidFill>
                <a:latin typeface="Lato"/>
              </a:rPr>
              <a:t>The ICCF Laws of Correspondence Chess</a:t>
            </a:r>
          </a:p>
        </p:txBody>
      </p:sp>
      <p:sp>
        <p:nvSpPr>
          <p:cNvPr id="23" name="TextBox 22"/>
          <p:cNvSpPr txBox="1"/>
          <p:nvPr/>
        </p:nvSpPr>
        <p:spPr>
          <a:xfrm>
            <a:off x="1033271" y="4306824"/>
            <a:ext cx="4343400" cy="182880"/>
          </a:xfrm>
          <a:prstGeom prst="rect">
            <a:avLst/>
          </a:prstGeom>
          <a:noFill/>
        </p:spPr>
        <p:txBody>
          <a:bodyPr wrap="square" lIns="0" tIns="0" rIns="0" bIns="0" anchor="ctr">
            <a:noAutofit/>
          </a:bodyPr>
          <a:lstStyle/>
          <a:p>
            <a:pPr algn="l"/>
            <a:r>
              <a:rPr sz="1080" b="0">
                <a:solidFill>
                  <a:srgbClr val="5B7081"/>
                </a:solidFill>
                <a:latin typeface="Lato"/>
              </a:rPr>
              <a:t>01.01.2020</a:t>
            </a:r>
          </a:p>
        </p:txBody>
      </p:sp>
      <p:sp>
        <p:nvSpPr>
          <p:cNvPr id="24" name="Rectangle 23"/>
          <p:cNvSpPr/>
          <p:nvPr/>
        </p:nvSpPr>
        <p:spPr>
          <a:xfrm>
            <a:off x="859536" y="4562856"/>
            <a:ext cx="4864608" cy="5486"/>
          </a:xfrm>
          <a:prstGeom prst="rect">
            <a:avLst/>
          </a:prstGeom>
          <a:solidFill>
            <a:srgbClr val="E7EC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877824" y="4846320"/>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033271" y="4672584"/>
            <a:ext cx="4590288" cy="274320"/>
          </a:xfrm>
          <a:prstGeom prst="rect">
            <a:avLst/>
          </a:prstGeom>
          <a:noFill/>
        </p:spPr>
        <p:txBody>
          <a:bodyPr wrap="square" lIns="0" tIns="0" rIns="0" bIns="0" anchor="ctr">
            <a:noAutofit/>
          </a:bodyPr>
          <a:lstStyle/>
          <a:p>
            <a:pPr algn="l"/>
            <a:r>
              <a:rPr sz="1415" b="1" dirty="0">
                <a:solidFill>
                  <a:srgbClr val="173B59"/>
                </a:solidFill>
                <a:latin typeface="Lato"/>
              </a:rPr>
              <a:t>Rating </a:t>
            </a:r>
            <a:r>
              <a:rPr lang="pl-PL" sz="1415" b="1" dirty="0">
                <a:solidFill>
                  <a:srgbClr val="173B59"/>
                </a:solidFill>
                <a:latin typeface="Lato"/>
              </a:rPr>
              <a:t>F</a:t>
            </a:r>
            <a:r>
              <a:rPr sz="1415" b="1" dirty="0" err="1">
                <a:solidFill>
                  <a:srgbClr val="173B59"/>
                </a:solidFill>
                <a:latin typeface="Lato"/>
              </a:rPr>
              <a:t>ormulae</a:t>
            </a:r>
            <a:r>
              <a:rPr sz="1415" b="1" dirty="0">
                <a:solidFill>
                  <a:srgbClr val="173B59"/>
                </a:solidFill>
                <a:latin typeface="Lato"/>
              </a:rPr>
              <a:t> for ICCF system</a:t>
            </a:r>
          </a:p>
        </p:txBody>
      </p:sp>
      <p:sp>
        <p:nvSpPr>
          <p:cNvPr id="27" name="TextBox 26"/>
          <p:cNvSpPr txBox="1"/>
          <p:nvPr/>
        </p:nvSpPr>
        <p:spPr>
          <a:xfrm>
            <a:off x="1033271" y="4965192"/>
            <a:ext cx="4343400" cy="182880"/>
          </a:xfrm>
          <a:prstGeom prst="rect">
            <a:avLst/>
          </a:prstGeom>
          <a:noFill/>
        </p:spPr>
        <p:txBody>
          <a:bodyPr wrap="square" lIns="0" tIns="0" rIns="0" bIns="0" anchor="ctr">
            <a:noAutofit/>
          </a:bodyPr>
          <a:lstStyle/>
          <a:p>
            <a:pPr algn="l"/>
            <a:r>
              <a:rPr sz="1080" b="0">
                <a:solidFill>
                  <a:srgbClr val="5B7081"/>
                </a:solidFill>
                <a:latin typeface="Lato"/>
              </a:rPr>
              <a:t>24.11.2025</a:t>
            </a:r>
          </a:p>
        </p:txBody>
      </p:sp>
      <p:sp>
        <p:nvSpPr>
          <p:cNvPr id="28" name="Rectangle 27"/>
          <p:cNvSpPr/>
          <p:nvPr/>
        </p:nvSpPr>
        <p:spPr>
          <a:xfrm>
            <a:off x="859536" y="5221224"/>
            <a:ext cx="4864608" cy="5486"/>
          </a:xfrm>
          <a:prstGeom prst="rect">
            <a:avLst/>
          </a:prstGeom>
          <a:solidFill>
            <a:srgbClr val="E7EC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877824" y="5504688"/>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1033271" y="5330952"/>
            <a:ext cx="4590288" cy="274320"/>
          </a:xfrm>
          <a:prstGeom prst="rect">
            <a:avLst/>
          </a:prstGeom>
          <a:noFill/>
        </p:spPr>
        <p:txBody>
          <a:bodyPr wrap="square" lIns="0" tIns="0" rIns="0" bIns="0" anchor="ctr">
            <a:noAutofit/>
          </a:bodyPr>
          <a:lstStyle/>
          <a:p>
            <a:pPr algn="l"/>
            <a:r>
              <a:rPr sz="1415" b="1">
                <a:solidFill>
                  <a:srgbClr val="173B59"/>
                </a:solidFill>
                <a:latin typeface="Lato"/>
              </a:rPr>
              <a:t>Outline of Duties</a:t>
            </a:r>
          </a:p>
        </p:txBody>
      </p:sp>
      <p:sp>
        <p:nvSpPr>
          <p:cNvPr id="31" name="TextBox 30"/>
          <p:cNvSpPr txBox="1"/>
          <p:nvPr/>
        </p:nvSpPr>
        <p:spPr>
          <a:xfrm>
            <a:off x="1033271" y="5623560"/>
            <a:ext cx="4343400" cy="182880"/>
          </a:xfrm>
          <a:prstGeom prst="rect">
            <a:avLst/>
          </a:prstGeom>
          <a:noFill/>
        </p:spPr>
        <p:txBody>
          <a:bodyPr wrap="square" lIns="0" tIns="0" rIns="0" bIns="0" anchor="ctr">
            <a:noAutofit/>
          </a:bodyPr>
          <a:lstStyle/>
          <a:p>
            <a:pPr algn="l"/>
            <a:r>
              <a:rPr sz="1080" b="0">
                <a:solidFill>
                  <a:srgbClr val="5B7081"/>
                </a:solidFill>
                <a:latin typeface="Lato"/>
              </a:rPr>
              <a:t>01.10.2025</a:t>
            </a:r>
          </a:p>
        </p:txBody>
      </p:sp>
      <p:sp>
        <p:nvSpPr>
          <p:cNvPr id="32" name="Rectangle 31"/>
          <p:cNvSpPr/>
          <p:nvPr/>
        </p:nvSpPr>
        <p:spPr>
          <a:xfrm>
            <a:off x="6455664" y="2871216"/>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6611112" y="2697480"/>
            <a:ext cx="4590288" cy="274320"/>
          </a:xfrm>
          <a:prstGeom prst="rect">
            <a:avLst/>
          </a:prstGeom>
          <a:noFill/>
        </p:spPr>
        <p:txBody>
          <a:bodyPr wrap="square" lIns="0" tIns="0" rIns="0" bIns="0" anchor="ctr">
            <a:noAutofit/>
          </a:bodyPr>
          <a:lstStyle/>
          <a:p>
            <a:pPr algn="l"/>
            <a:r>
              <a:rPr sz="1415" b="1">
                <a:solidFill>
                  <a:srgbClr val="173B59"/>
                </a:solidFill>
                <a:latin typeface="Lato"/>
              </a:rPr>
              <a:t>Regulations for the Appeal Committee</a:t>
            </a:r>
          </a:p>
        </p:txBody>
      </p:sp>
      <p:sp>
        <p:nvSpPr>
          <p:cNvPr id="34" name="TextBox 33"/>
          <p:cNvSpPr txBox="1"/>
          <p:nvPr/>
        </p:nvSpPr>
        <p:spPr>
          <a:xfrm>
            <a:off x="6611112" y="2990088"/>
            <a:ext cx="4343400" cy="182880"/>
          </a:xfrm>
          <a:prstGeom prst="rect">
            <a:avLst/>
          </a:prstGeom>
          <a:noFill/>
        </p:spPr>
        <p:txBody>
          <a:bodyPr wrap="square" lIns="0" tIns="0" rIns="0" bIns="0" anchor="ctr">
            <a:noAutofit/>
          </a:bodyPr>
          <a:lstStyle/>
          <a:p>
            <a:pPr algn="l"/>
            <a:r>
              <a:rPr sz="1080" b="0">
                <a:solidFill>
                  <a:srgbClr val="5B7081"/>
                </a:solidFill>
                <a:latin typeface="Lato"/>
              </a:rPr>
              <a:t>01.01.2024</a:t>
            </a:r>
          </a:p>
        </p:txBody>
      </p:sp>
      <p:sp>
        <p:nvSpPr>
          <p:cNvPr id="35" name="Rectangle 34"/>
          <p:cNvSpPr/>
          <p:nvPr/>
        </p:nvSpPr>
        <p:spPr>
          <a:xfrm>
            <a:off x="6437376" y="3401568"/>
            <a:ext cx="4864608" cy="5486"/>
          </a:xfrm>
          <a:prstGeom prst="rect">
            <a:avLst/>
          </a:prstGeom>
          <a:solidFill>
            <a:srgbClr val="E7EC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6455664" y="3685032"/>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611112" y="3511296"/>
            <a:ext cx="4590288" cy="274320"/>
          </a:xfrm>
          <a:prstGeom prst="rect">
            <a:avLst/>
          </a:prstGeom>
          <a:noFill/>
        </p:spPr>
        <p:txBody>
          <a:bodyPr wrap="square" lIns="0" tIns="0" rIns="0" bIns="0" anchor="ctr">
            <a:noAutofit/>
          </a:bodyPr>
          <a:lstStyle/>
          <a:p>
            <a:pPr algn="l"/>
            <a:r>
              <a:rPr sz="1325" b="1">
                <a:solidFill>
                  <a:srgbClr val="173B59"/>
                </a:solidFill>
                <a:latin typeface="Lato"/>
              </a:rPr>
              <a:t>Regulations for the Arbitration Committee</a:t>
            </a:r>
          </a:p>
        </p:txBody>
      </p:sp>
      <p:sp>
        <p:nvSpPr>
          <p:cNvPr id="38" name="TextBox 37"/>
          <p:cNvSpPr txBox="1"/>
          <p:nvPr/>
        </p:nvSpPr>
        <p:spPr>
          <a:xfrm>
            <a:off x="6611112" y="3803904"/>
            <a:ext cx="4343400" cy="182880"/>
          </a:xfrm>
          <a:prstGeom prst="rect">
            <a:avLst/>
          </a:prstGeom>
          <a:noFill/>
        </p:spPr>
        <p:txBody>
          <a:bodyPr wrap="square" lIns="0" tIns="0" rIns="0" bIns="0" anchor="ctr">
            <a:noAutofit/>
          </a:bodyPr>
          <a:lstStyle/>
          <a:p>
            <a:pPr algn="l"/>
            <a:r>
              <a:rPr sz="1080" b="0">
                <a:solidFill>
                  <a:srgbClr val="5B7081"/>
                </a:solidFill>
                <a:latin typeface="Lato"/>
              </a:rPr>
              <a:t>01.01.2024</a:t>
            </a:r>
          </a:p>
        </p:txBody>
      </p:sp>
      <p:sp>
        <p:nvSpPr>
          <p:cNvPr id="39" name="Rectangle 38"/>
          <p:cNvSpPr/>
          <p:nvPr/>
        </p:nvSpPr>
        <p:spPr>
          <a:xfrm>
            <a:off x="6437376" y="4215384"/>
            <a:ext cx="4864608" cy="5486"/>
          </a:xfrm>
          <a:prstGeom prst="rect">
            <a:avLst/>
          </a:prstGeom>
          <a:solidFill>
            <a:srgbClr val="E7EC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p:cNvSpPr/>
          <p:nvPr/>
        </p:nvSpPr>
        <p:spPr>
          <a:xfrm>
            <a:off x="6455664" y="4498848"/>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611112" y="4325112"/>
            <a:ext cx="4590288" cy="274320"/>
          </a:xfrm>
          <a:prstGeom prst="rect">
            <a:avLst/>
          </a:prstGeom>
          <a:noFill/>
        </p:spPr>
        <p:txBody>
          <a:bodyPr wrap="square" lIns="0" tIns="0" rIns="0" bIns="0" anchor="ctr">
            <a:noAutofit/>
          </a:bodyPr>
          <a:lstStyle/>
          <a:p>
            <a:pPr algn="l"/>
            <a:r>
              <a:rPr sz="1325" b="1">
                <a:solidFill>
                  <a:srgbClr val="173B59"/>
                </a:solidFill>
                <a:latin typeface="Lato"/>
              </a:rPr>
              <a:t>Regulations for the Disciplinary Committee</a:t>
            </a:r>
          </a:p>
        </p:txBody>
      </p:sp>
      <p:sp>
        <p:nvSpPr>
          <p:cNvPr id="42" name="TextBox 41"/>
          <p:cNvSpPr txBox="1"/>
          <p:nvPr/>
        </p:nvSpPr>
        <p:spPr>
          <a:xfrm>
            <a:off x="6611112" y="4617720"/>
            <a:ext cx="4343400" cy="182880"/>
          </a:xfrm>
          <a:prstGeom prst="rect">
            <a:avLst/>
          </a:prstGeom>
          <a:noFill/>
        </p:spPr>
        <p:txBody>
          <a:bodyPr wrap="square" lIns="0" tIns="0" rIns="0" bIns="0" anchor="ctr">
            <a:noAutofit/>
          </a:bodyPr>
          <a:lstStyle/>
          <a:p>
            <a:pPr algn="l"/>
            <a:r>
              <a:rPr sz="1080" b="0">
                <a:solidFill>
                  <a:srgbClr val="5B7081"/>
                </a:solidFill>
                <a:latin typeface="Lato"/>
              </a:rPr>
              <a:t>01.01.2026</a:t>
            </a:r>
          </a:p>
        </p:txBody>
      </p:sp>
      <p:sp>
        <p:nvSpPr>
          <p:cNvPr id="43" name="Rectangle 42"/>
          <p:cNvSpPr/>
          <p:nvPr/>
        </p:nvSpPr>
        <p:spPr>
          <a:xfrm>
            <a:off x="6437376" y="5029200"/>
            <a:ext cx="4864608" cy="5486"/>
          </a:xfrm>
          <a:prstGeom prst="rect">
            <a:avLst/>
          </a:prstGeom>
          <a:solidFill>
            <a:srgbClr val="E7EC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6455664" y="5312664"/>
            <a:ext cx="64008" cy="64008"/>
          </a:xfrm>
          <a:prstGeom prst="rect">
            <a:avLst/>
          </a:prstGeom>
          <a:solidFill>
            <a:srgbClr val="118D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6611112" y="5138928"/>
            <a:ext cx="4590288" cy="274320"/>
          </a:xfrm>
          <a:prstGeom prst="rect">
            <a:avLst/>
          </a:prstGeom>
          <a:noFill/>
        </p:spPr>
        <p:txBody>
          <a:bodyPr wrap="square" lIns="0" tIns="0" rIns="0" bIns="0" anchor="ctr">
            <a:noAutofit/>
          </a:bodyPr>
          <a:lstStyle/>
          <a:p>
            <a:pPr algn="l"/>
            <a:r>
              <a:rPr sz="1415" b="1">
                <a:solidFill>
                  <a:srgbClr val="173B59"/>
                </a:solidFill>
                <a:latin typeface="Lato"/>
              </a:rPr>
              <a:t>ICCF Style Guide</a:t>
            </a:r>
          </a:p>
        </p:txBody>
      </p:sp>
      <p:sp>
        <p:nvSpPr>
          <p:cNvPr id="46" name="TextBox 45"/>
          <p:cNvSpPr txBox="1"/>
          <p:nvPr/>
        </p:nvSpPr>
        <p:spPr>
          <a:xfrm>
            <a:off x="6611112" y="5431536"/>
            <a:ext cx="4343400" cy="182880"/>
          </a:xfrm>
          <a:prstGeom prst="rect">
            <a:avLst/>
          </a:prstGeom>
          <a:noFill/>
        </p:spPr>
        <p:txBody>
          <a:bodyPr wrap="square" lIns="0" tIns="0" rIns="0" bIns="0" anchor="ctr">
            <a:noAutofit/>
          </a:bodyPr>
          <a:lstStyle/>
          <a:p>
            <a:pPr algn="l"/>
            <a:r>
              <a:rPr sz="1080" b="0">
                <a:solidFill>
                  <a:srgbClr val="5B7081"/>
                </a:solidFill>
                <a:latin typeface="Lato"/>
              </a:rPr>
              <a:t>12.07.2018</a:t>
            </a:r>
          </a:p>
        </p:txBody>
      </p:sp>
      <p:sp>
        <p:nvSpPr>
          <p:cNvPr id="47" name="Rectangle 46"/>
          <p:cNvSpPr/>
          <p:nvPr/>
        </p:nvSpPr>
        <p:spPr>
          <a:xfrm>
            <a:off x="640080" y="6519672"/>
            <a:ext cx="10917936" cy="5486"/>
          </a:xfrm>
          <a:prstGeom prst="rect">
            <a:avLst/>
          </a:prstGeom>
          <a:solidFill>
            <a:srgbClr val="D8E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640080" y="6583680"/>
            <a:ext cx="6858000" cy="137160"/>
          </a:xfrm>
          <a:prstGeom prst="rect">
            <a:avLst/>
          </a:prstGeom>
          <a:noFill/>
        </p:spPr>
        <p:txBody>
          <a:bodyPr wrap="square" lIns="0" tIns="0" rIns="0" bIns="0" anchor="ctr">
            <a:noAutofit/>
          </a:bodyPr>
          <a:lstStyle/>
          <a:p>
            <a:pPr algn="l"/>
            <a:r>
              <a:rPr sz="860" b="1">
                <a:solidFill>
                  <a:srgbClr val="5B7081"/>
                </a:solidFill>
                <a:latin typeface="Lato"/>
              </a:rPr>
              <a:t>ICCF RULES AUDIT 2027  •  REVIEW DRAFT</a:t>
            </a:r>
          </a:p>
        </p:txBody>
      </p:sp>
      <p:sp>
        <p:nvSpPr>
          <p:cNvPr id="49" name="TextBox 48"/>
          <p:cNvSpPr txBox="1"/>
          <p:nvPr/>
        </p:nvSpPr>
        <p:spPr>
          <a:xfrm>
            <a:off x="10607040" y="6574536"/>
            <a:ext cx="950976" cy="137160"/>
          </a:xfrm>
          <a:prstGeom prst="rect">
            <a:avLst/>
          </a:prstGeom>
          <a:noFill/>
        </p:spPr>
        <p:txBody>
          <a:bodyPr wrap="square" lIns="0" tIns="0" rIns="0" bIns="0" anchor="ctr">
            <a:noAutofit/>
          </a:bodyPr>
          <a:lstStyle/>
          <a:p>
            <a:pPr algn="r"/>
            <a:r>
              <a:rPr sz="860" b="1">
                <a:solidFill>
                  <a:srgbClr val="5B7081"/>
                </a:solidFill>
                <a:latin typeface="Lato"/>
              </a:rPr>
              <a:t>OPENING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2C45"/>
        </a:solidFill>
        <a:effectLst/>
      </p:bgPr>
    </p:bg>
    <p:spTree>
      <p:nvGrpSpPr>
        <p:cNvPr id="1" name=""/>
        <p:cNvGrpSpPr/>
        <p:nvPr/>
      </p:nvGrpSpPr>
      <p:grpSpPr>
        <a:xfrm>
          <a:off x="0" y="0"/>
          <a:ext cx="0" cy="0"/>
          <a:chOff x="0" y="0"/>
          <a:chExt cx="0" cy="0"/>
        </a:xfrm>
      </p:grpSpPr>
      <p:sp>
        <p:nvSpPr>
          <p:cNvPr id="8" name="Shape 0"/>
          <p:cNvSpPr/>
          <p:nvPr/>
        </p:nvSpPr>
        <p:spPr>
          <a:xfrm>
            <a:off x="0" y="0"/>
            <a:ext cx="7817760" cy="6857640"/>
          </a:xfrm>
          <a:prstGeom prst="rect">
            <a:avLst/>
          </a:prstGeom>
          <a:solidFill>
            <a:srgbClr val="102C45"/>
          </a:solidFill>
          <a:ln w="12700">
            <a:solidFill>
              <a:srgbClr val="102C4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9" name="Shape 1"/>
          <p:cNvSpPr/>
          <p:nvPr/>
        </p:nvSpPr>
        <p:spPr>
          <a:xfrm>
            <a:off x="7818120" y="0"/>
            <a:ext cx="4373280" cy="6857640"/>
          </a:xfrm>
          <a:prstGeom prst="rect">
            <a:avLst/>
          </a:prstGeom>
          <a:solidFill>
            <a:srgbClr val="173B59"/>
          </a:solidFill>
          <a:ln w="12700">
            <a:solidFill>
              <a:srgbClr val="173B59">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0" name="Shape 2"/>
          <p:cNvSpPr/>
          <p:nvPr/>
        </p:nvSpPr>
        <p:spPr>
          <a:xfrm>
            <a:off x="8138160" y="128016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1" name="Shape 3"/>
          <p:cNvSpPr/>
          <p:nvPr/>
        </p:nvSpPr>
        <p:spPr>
          <a:xfrm>
            <a:off x="9381600" y="128016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2" name="Shape 4"/>
          <p:cNvSpPr/>
          <p:nvPr/>
        </p:nvSpPr>
        <p:spPr>
          <a:xfrm>
            <a:off x="10625400" y="128016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3" name="Shape 5"/>
          <p:cNvSpPr/>
          <p:nvPr/>
        </p:nvSpPr>
        <p:spPr>
          <a:xfrm>
            <a:off x="8759880" y="190188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4" name="Shape 6"/>
          <p:cNvSpPr/>
          <p:nvPr/>
        </p:nvSpPr>
        <p:spPr>
          <a:xfrm>
            <a:off x="10003680" y="190188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5" name="Shape 7"/>
          <p:cNvSpPr/>
          <p:nvPr/>
        </p:nvSpPr>
        <p:spPr>
          <a:xfrm>
            <a:off x="11247120" y="190188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6" name="Shape 8"/>
          <p:cNvSpPr/>
          <p:nvPr/>
        </p:nvSpPr>
        <p:spPr>
          <a:xfrm>
            <a:off x="8138160" y="252360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7" name="Shape 9"/>
          <p:cNvSpPr/>
          <p:nvPr/>
        </p:nvSpPr>
        <p:spPr>
          <a:xfrm>
            <a:off x="9381600" y="252360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8" name="Shape 10"/>
          <p:cNvSpPr/>
          <p:nvPr/>
        </p:nvSpPr>
        <p:spPr>
          <a:xfrm>
            <a:off x="10625400" y="252360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9" name="Shape 11"/>
          <p:cNvSpPr/>
          <p:nvPr/>
        </p:nvSpPr>
        <p:spPr>
          <a:xfrm>
            <a:off x="8759880" y="314568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0" name="Shape 12"/>
          <p:cNvSpPr/>
          <p:nvPr/>
        </p:nvSpPr>
        <p:spPr>
          <a:xfrm>
            <a:off x="10003680" y="314568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1" name="Shape 13"/>
          <p:cNvSpPr/>
          <p:nvPr/>
        </p:nvSpPr>
        <p:spPr>
          <a:xfrm>
            <a:off x="11247120" y="314568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2" name="Shape 14"/>
          <p:cNvSpPr/>
          <p:nvPr/>
        </p:nvSpPr>
        <p:spPr>
          <a:xfrm>
            <a:off x="8138160" y="376740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3" name="Shape 15"/>
          <p:cNvSpPr/>
          <p:nvPr/>
        </p:nvSpPr>
        <p:spPr>
          <a:xfrm>
            <a:off x="9381600" y="376740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4" name="Shape 16"/>
          <p:cNvSpPr/>
          <p:nvPr/>
        </p:nvSpPr>
        <p:spPr>
          <a:xfrm>
            <a:off x="10625400" y="376740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5" name="Shape 17"/>
          <p:cNvSpPr/>
          <p:nvPr/>
        </p:nvSpPr>
        <p:spPr>
          <a:xfrm>
            <a:off x="8759880" y="438912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6" name="Shape 18"/>
          <p:cNvSpPr/>
          <p:nvPr/>
        </p:nvSpPr>
        <p:spPr>
          <a:xfrm>
            <a:off x="10003680" y="438912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7" name="Shape 19"/>
          <p:cNvSpPr/>
          <p:nvPr/>
        </p:nvSpPr>
        <p:spPr>
          <a:xfrm>
            <a:off x="11247120" y="438912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8" name="Shape 20"/>
          <p:cNvSpPr/>
          <p:nvPr/>
        </p:nvSpPr>
        <p:spPr>
          <a:xfrm>
            <a:off x="8138160" y="501084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9" name="Shape 21"/>
          <p:cNvSpPr/>
          <p:nvPr/>
        </p:nvSpPr>
        <p:spPr>
          <a:xfrm>
            <a:off x="9381600" y="501084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30" name="Shape 22"/>
          <p:cNvSpPr/>
          <p:nvPr/>
        </p:nvSpPr>
        <p:spPr>
          <a:xfrm>
            <a:off x="10625400" y="5010840"/>
            <a:ext cx="585000" cy="585000"/>
          </a:xfrm>
          <a:prstGeom prst="rect">
            <a:avLst/>
          </a:prstGeom>
          <a:solidFill>
            <a:srgbClr val="28516E"/>
          </a:solidFill>
          <a:ln w="12700">
            <a:solidFill>
              <a:srgbClr val="28516E">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31" name="Shape 23"/>
          <p:cNvSpPr/>
          <p:nvPr/>
        </p:nvSpPr>
        <p:spPr>
          <a:xfrm>
            <a:off x="8019000" y="731520"/>
            <a:ext cx="3593880" cy="3639240"/>
          </a:xfrm>
          <a:prstGeom prst="line">
            <a:avLst/>
          </a:prstGeom>
          <a:ln w="16510">
            <a:solidFill>
              <a:srgbClr val="4F7D98">
                <a:alpha val="80000"/>
              </a:srgbClr>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FFFFFF"/>
              </a:solidFill>
              <a:effectLst/>
              <a:uFillTx/>
              <a:latin typeface="Arial"/>
            </a:endParaRPr>
          </a:p>
        </p:txBody>
      </p:sp>
      <p:sp>
        <p:nvSpPr>
          <p:cNvPr id="32" name="Shape 24"/>
          <p:cNvSpPr/>
          <p:nvPr/>
        </p:nvSpPr>
        <p:spPr>
          <a:xfrm flipV="1">
            <a:off x="8412480" y="1883520"/>
            <a:ext cx="3126960" cy="3511440"/>
          </a:xfrm>
          <a:prstGeom prst="line">
            <a:avLst/>
          </a:prstGeom>
          <a:ln w="16510">
            <a:solidFill>
              <a:srgbClr val="477995">
                <a:alpha val="80000"/>
              </a:srgbClr>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FFFFFF"/>
              </a:solidFill>
              <a:effectLst/>
              <a:uFillTx/>
              <a:latin typeface="Arial"/>
            </a:endParaRPr>
          </a:p>
        </p:txBody>
      </p:sp>
      <p:sp>
        <p:nvSpPr>
          <p:cNvPr id="33" name="Shape 25"/>
          <p:cNvSpPr/>
          <p:nvPr/>
        </p:nvSpPr>
        <p:spPr>
          <a:xfrm>
            <a:off x="8275320" y="1161360"/>
            <a:ext cx="136800" cy="13680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4" name="Shape 26"/>
          <p:cNvSpPr/>
          <p:nvPr/>
        </p:nvSpPr>
        <p:spPr>
          <a:xfrm>
            <a:off x="9372600" y="2322720"/>
            <a:ext cx="145800" cy="14580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5" name="Shape 27"/>
          <p:cNvSpPr/>
          <p:nvPr/>
        </p:nvSpPr>
        <p:spPr>
          <a:xfrm>
            <a:off x="10652760" y="3429000"/>
            <a:ext cx="118440" cy="11844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38880" rIns="90000" bIns="38880" anchor="t">
            <a:noAutofit/>
          </a:bodyPr>
          <a:lstStyle/>
          <a:p>
            <a:endParaRPr lang="en-US" sz="1800" b="0" u="none" strike="noStrike">
              <a:solidFill>
                <a:srgbClr val="000000"/>
              </a:solidFill>
              <a:effectLst/>
              <a:uFillTx/>
              <a:latin typeface="Arial"/>
            </a:endParaRPr>
          </a:p>
        </p:txBody>
      </p:sp>
      <p:sp>
        <p:nvSpPr>
          <p:cNvPr id="36" name="Shape 28"/>
          <p:cNvSpPr/>
          <p:nvPr/>
        </p:nvSpPr>
        <p:spPr>
          <a:xfrm>
            <a:off x="11338560" y="4763880"/>
            <a:ext cx="136800" cy="13680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7" name="Shape 29"/>
          <p:cNvSpPr/>
          <p:nvPr/>
        </p:nvSpPr>
        <p:spPr>
          <a:xfrm>
            <a:off x="8732520" y="4645080"/>
            <a:ext cx="127800" cy="12780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8" name="Shape 30"/>
          <p:cNvSpPr/>
          <p:nvPr/>
        </p:nvSpPr>
        <p:spPr>
          <a:xfrm>
            <a:off x="640080" y="502920"/>
            <a:ext cx="1234080" cy="310680"/>
          </a:xfrm>
          <a:prstGeom prst="roundRect">
            <a:avLst>
              <a:gd name="adj" fmla="val 23529"/>
            </a:avLst>
          </a:prstGeom>
          <a:solidFill>
            <a:srgbClr val="118D8A"/>
          </a:solidFill>
          <a:ln w="12700">
            <a:solidFill>
              <a:srgbClr val="118D8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39" name="Text 31"/>
          <p:cNvSpPr/>
          <p:nvPr/>
        </p:nvSpPr>
        <p:spPr>
          <a:xfrm>
            <a:off x="749880" y="557640"/>
            <a:ext cx="10054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20" b="1" u="none" strike="noStrike" spc="119">
                <a:solidFill>
                  <a:srgbClr val="FFFFFF"/>
                </a:solidFill>
                <a:effectLst/>
                <a:uFillTx/>
                <a:latin typeface="Lato"/>
                <a:ea typeface="Lato"/>
              </a:rPr>
              <a:t>2027 REVIEW</a:t>
            </a:r>
            <a:endParaRPr lang="en-US" sz="1020" b="0" u="none" strike="noStrike">
              <a:solidFill>
                <a:srgbClr val="FFFFFF"/>
              </a:solidFill>
              <a:effectLst/>
              <a:uFillTx/>
              <a:latin typeface="Arial"/>
            </a:endParaRPr>
          </a:p>
        </p:txBody>
      </p:sp>
      <p:sp>
        <p:nvSpPr>
          <p:cNvPr id="40" name="Text 32"/>
          <p:cNvSpPr/>
          <p:nvPr/>
        </p:nvSpPr>
        <p:spPr>
          <a:xfrm>
            <a:off x="658440" y="1527120"/>
            <a:ext cx="6949080" cy="758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4450" b="1" u="none" strike="noStrike">
                <a:solidFill>
                  <a:srgbClr val="FFFFFF"/>
                </a:solidFill>
                <a:effectLst/>
                <a:uFillTx/>
                <a:latin typeface="Lato"/>
                <a:ea typeface="Lato"/>
              </a:rPr>
              <a:t>ICCF Rules</a:t>
            </a:r>
            <a:endParaRPr lang="en-US" sz="4450" b="0" u="none" strike="noStrike">
              <a:solidFill>
                <a:srgbClr val="FFFFFF"/>
              </a:solidFill>
              <a:effectLst/>
              <a:uFillTx/>
              <a:latin typeface="Arial"/>
            </a:endParaRPr>
          </a:p>
        </p:txBody>
      </p:sp>
      <p:sp>
        <p:nvSpPr>
          <p:cNvPr id="41" name="Text 33"/>
          <p:cNvSpPr/>
          <p:nvPr/>
        </p:nvSpPr>
        <p:spPr>
          <a:xfrm>
            <a:off x="658440" y="2277000"/>
            <a:ext cx="6857640" cy="776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4450" b="1" u="none" strike="noStrike">
                <a:solidFill>
                  <a:srgbClr val="FFFFFF"/>
                </a:solidFill>
                <a:effectLst/>
                <a:uFillTx/>
                <a:latin typeface="Lato"/>
                <a:ea typeface="Lato"/>
              </a:rPr>
              <a:t>Audit 2027</a:t>
            </a:r>
            <a:endParaRPr lang="en-US" sz="4450" b="0" u="none" strike="noStrike">
              <a:solidFill>
                <a:srgbClr val="FFFFFF"/>
              </a:solidFill>
              <a:effectLst/>
              <a:uFillTx/>
              <a:latin typeface="Arial"/>
            </a:endParaRPr>
          </a:p>
        </p:txBody>
      </p:sp>
      <p:sp>
        <p:nvSpPr>
          <p:cNvPr id="42" name="Shape 34"/>
          <p:cNvSpPr/>
          <p:nvPr/>
        </p:nvSpPr>
        <p:spPr>
          <a:xfrm>
            <a:off x="667440" y="3264480"/>
            <a:ext cx="731160" cy="50040"/>
          </a:xfrm>
          <a:prstGeom prst="rect">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5400" rIns="90000" bIns="5400" anchor="t">
            <a:noAutofit/>
          </a:bodyPr>
          <a:lstStyle/>
          <a:p>
            <a:endParaRPr lang="en-US" sz="1800" b="0" u="none" strike="noStrike">
              <a:solidFill>
                <a:srgbClr val="000000"/>
              </a:solidFill>
              <a:effectLst/>
              <a:uFillTx/>
              <a:latin typeface="Arial"/>
            </a:endParaRPr>
          </a:p>
        </p:txBody>
      </p:sp>
      <p:sp>
        <p:nvSpPr>
          <p:cNvPr id="43" name="Text 35"/>
          <p:cNvSpPr/>
          <p:nvPr/>
        </p:nvSpPr>
        <p:spPr>
          <a:xfrm>
            <a:off x="685800" y="3611880"/>
            <a:ext cx="6309000" cy="968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5000"/>
              </a:lnSpc>
              <a:tabLst>
                <a:tab pos="0" algn="l"/>
              </a:tabLst>
            </a:pPr>
            <a:r>
              <a:rPr lang="en-US" sz="2300" b="0" u="none" strike="noStrike">
                <a:solidFill>
                  <a:srgbClr val="D7E9F3"/>
                </a:solidFill>
                <a:effectLst/>
                <a:uFillTx/>
                <a:latin typeface="Lato"/>
                <a:ea typeface="Lato"/>
              </a:rPr>
              <a:t>Clearer rules. Consistent decisions.</a:t>
            </a:r>
            <a:endParaRPr lang="en-US" sz="2300" b="0" u="none" strike="noStrike">
              <a:solidFill>
                <a:srgbClr val="FFFFFF"/>
              </a:solidFill>
              <a:effectLst/>
              <a:uFillTx/>
              <a:latin typeface="Arial"/>
            </a:endParaRPr>
          </a:p>
          <a:p>
            <a:pPr defTabSz="914400">
              <a:lnSpc>
                <a:spcPct val="105000"/>
              </a:lnSpc>
              <a:tabLst>
                <a:tab pos="0" algn="l"/>
              </a:tabLst>
            </a:pPr>
            <a:r>
              <a:rPr lang="en-US" sz="2300" b="0" u="none" strike="noStrike">
                <a:solidFill>
                  <a:srgbClr val="D7E9F3"/>
                </a:solidFill>
                <a:effectLst/>
                <a:uFillTx/>
                <a:latin typeface="Lato"/>
                <a:ea typeface="Lato"/>
              </a:rPr>
              <a:t>Easier maintenance.</a:t>
            </a:r>
            <a:endParaRPr lang="en-US" sz="2300" b="0" u="none" strike="noStrike">
              <a:solidFill>
                <a:srgbClr val="FFFFFF"/>
              </a:solidFill>
              <a:effectLst/>
              <a:uFillTx/>
              <a:latin typeface="Arial"/>
            </a:endParaRPr>
          </a:p>
        </p:txBody>
      </p:sp>
      <p:sp>
        <p:nvSpPr>
          <p:cNvPr id="44" name="Text 36"/>
          <p:cNvSpPr/>
          <p:nvPr/>
        </p:nvSpPr>
        <p:spPr>
          <a:xfrm>
            <a:off x="694800" y="5696640"/>
            <a:ext cx="6400440" cy="292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360" b="0" u="none" strike="noStrike">
                <a:solidFill>
                  <a:srgbClr val="BDD1DE"/>
                </a:solidFill>
                <a:effectLst/>
                <a:uFillTx/>
                <a:latin typeface="Lato"/>
                <a:ea typeface="Lato"/>
              </a:rPr>
              <a:t>Review overview  •  October 2026</a:t>
            </a:r>
            <a:endParaRPr lang="en-US" sz="1360" b="0" u="none" strike="noStrike">
              <a:solidFill>
                <a:srgbClr val="FFFFFF"/>
              </a:solidFill>
              <a:effectLst/>
              <a:uFillTx/>
              <a:latin typeface="Arial"/>
            </a:endParaRPr>
          </a:p>
        </p:txBody>
      </p:sp>
      <p:sp>
        <p:nvSpPr>
          <p:cNvPr id="45" name="Text 37"/>
          <p:cNvSpPr/>
          <p:nvPr/>
        </p:nvSpPr>
        <p:spPr>
          <a:xfrm>
            <a:off x="694800" y="6035040"/>
            <a:ext cx="640044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300" b="0" u="none" strike="noStrike" dirty="0">
                <a:solidFill>
                  <a:srgbClr val="BDD1DE"/>
                </a:solidFill>
                <a:effectLst/>
                <a:uFillTx/>
                <a:latin typeface="Lato"/>
                <a:ea typeface="Lato"/>
              </a:rPr>
              <a:t>Prepared </a:t>
            </a:r>
            <a:r>
              <a:rPr lang="pl-PL" sz="1300" b="0" u="none" strike="noStrike" dirty="0">
                <a:solidFill>
                  <a:srgbClr val="BDD1DE"/>
                </a:solidFill>
                <a:effectLst/>
                <a:uFillTx/>
                <a:latin typeface="Lato"/>
                <a:ea typeface="Lato"/>
              </a:rPr>
              <a:t>by Mariusz Wojnar </a:t>
            </a:r>
            <a:r>
              <a:rPr lang="en-US" sz="1300" b="0" u="none" strike="noStrike" dirty="0">
                <a:solidFill>
                  <a:srgbClr val="BDD1DE"/>
                </a:solidFill>
                <a:effectLst/>
                <a:uFillTx/>
                <a:latin typeface="Lato"/>
                <a:ea typeface="Lato"/>
              </a:rPr>
              <a:t>for </a:t>
            </a:r>
            <a:r>
              <a:rPr lang="pl-PL" sz="1300" b="0" u="none" strike="noStrike" dirty="0" err="1">
                <a:solidFill>
                  <a:srgbClr val="BDD1DE"/>
                </a:solidFill>
                <a:effectLst/>
                <a:uFillTx/>
                <a:latin typeface="Lato"/>
                <a:ea typeface="Lato"/>
              </a:rPr>
              <a:t>Congress</a:t>
            </a:r>
            <a:r>
              <a:rPr lang="pl-PL" sz="1300" b="0" u="none" strike="noStrike" dirty="0">
                <a:solidFill>
                  <a:srgbClr val="BDD1DE"/>
                </a:solidFill>
                <a:effectLst/>
                <a:uFillTx/>
                <a:latin typeface="Lato"/>
                <a:ea typeface="Lato"/>
              </a:rPr>
              <a:t> 2026</a:t>
            </a:r>
            <a:endParaRPr lang="en-US" sz="1300" b="0" u="none" strike="noStrike" dirty="0">
              <a:solidFill>
                <a:srgbClr val="FFFFFF"/>
              </a:solidFill>
              <a:effectLst/>
              <a:uFillTx/>
              <a:latin typeface="Arial"/>
            </a:endParaRPr>
          </a:p>
        </p:txBody>
      </p:sp>
      <p:sp>
        <p:nvSpPr>
          <p:cNvPr id="46" name="Shape 38"/>
          <p:cNvSpPr/>
          <p:nvPr/>
        </p:nvSpPr>
        <p:spPr>
          <a:xfrm>
            <a:off x="10424160" y="402480"/>
            <a:ext cx="1215720" cy="1215720"/>
          </a:xfrm>
          <a:prstGeom prst="roundRect">
            <a:avLst>
              <a:gd name="adj" fmla="val 7519"/>
            </a:avLst>
          </a:prstGeom>
          <a:solidFill>
            <a:srgbClr val="FFFFFF"/>
          </a:solid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47" name="Image 0" descr="/mnt/data/iccf_logo_audit.png"/>
          <p:cNvPicPr/>
          <p:nvPr/>
        </p:nvPicPr>
        <p:blipFill>
          <a:blip r:embed="rId5"/>
          <a:stretch/>
        </p:blipFill>
        <p:spPr>
          <a:xfrm>
            <a:off x="10598040" y="576000"/>
            <a:ext cx="868320" cy="877320"/>
          </a:xfrm>
          <a:prstGeom prst="rect">
            <a:avLst/>
          </a:prstGeom>
          <a:noFill/>
          <a:ln w="0">
            <a:noFill/>
          </a:ln>
        </p:spPr>
      </p:pic>
      <p:sp>
        <p:nvSpPr>
          <p:cNvPr id="48" name="Shape 39"/>
          <p:cNvSpPr/>
          <p:nvPr/>
        </p:nvSpPr>
        <p:spPr>
          <a:xfrm>
            <a:off x="621720" y="6519600"/>
            <a:ext cx="10927080" cy="360"/>
          </a:xfrm>
          <a:prstGeom prst="line">
            <a:avLst/>
          </a:prstGeom>
          <a:ln w="8255">
            <a:solidFill>
              <a:srgbClr val="436782"/>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FFFFFF"/>
              </a:solidFill>
              <a:effectLst/>
              <a:uFillTx/>
              <a:latin typeface="Arial"/>
            </a:endParaRPr>
          </a:p>
        </p:txBody>
      </p:sp>
      <p:sp>
        <p:nvSpPr>
          <p:cNvPr id="49" name="Text 40"/>
          <p:cNvSpPr/>
          <p:nvPr/>
        </p:nvSpPr>
        <p:spPr>
          <a:xfrm>
            <a:off x="640080" y="6583680"/>
            <a:ext cx="685764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60" b="1" u="none" strike="noStrike" spc="111">
                <a:solidFill>
                  <a:srgbClr val="B7CEDB"/>
                </a:solidFill>
                <a:effectLst/>
                <a:uFillTx/>
                <a:latin typeface="Lato"/>
                <a:ea typeface="Lato"/>
              </a:rPr>
              <a:t>ICCF RULES AUDIT 2027  •  REVIEW DRAFT</a:t>
            </a:r>
            <a:endParaRPr lang="en-US" sz="860" b="0" u="none" strike="noStrike">
              <a:solidFill>
                <a:srgbClr val="FFFFFF"/>
              </a:solidFill>
              <a:effectLst/>
              <a:uFillTx/>
              <a:latin typeface="Arial"/>
            </a:endParaRPr>
          </a:p>
        </p:txBody>
      </p:sp>
      <p:sp>
        <p:nvSpPr>
          <p:cNvPr id="50" name="Text 41"/>
          <p:cNvSpPr/>
          <p:nvPr/>
        </p:nvSpPr>
        <p:spPr>
          <a:xfrm>
            <a:off x="10789920" y="6574680"/>
            <a:ext cx="73116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860" b="1" u="none" strike="noStrike">
                <a:solidFill>
                  <a:srgbClr val="B7CEDB"/>
                </a:solidFill>
                <a:effectLst/>
                <a:uFillTx/>
                <a:latin typeface="Lato"/>
                <a:ea typeface="Lato"/>
              </a:rPr>
              <a:t>01 / 05</a:t>
            </a:r>
            <a:endParaRPr lang="en-US" sz="860" b="0" u="none" strike="noStrike">
              <a:solidFill>
                <a:srgbClr val="FFFFFF"/>
              </a:solidFill>
              <a:effectLst/>
              <a:uFillTx/>
              <a:latin typeface="Arial"/>
            </a:endParaRPr>
          </a:p>
        </p:txBody>
      </p:sp>
      <p:pic>
        <p:nvPicPr>
          <p:cNvPr id="2" name="Slide_1 ElevenLabs_2026-10-10T18_04_38_Eldrin - Crisp British Baritone_pvc_sp110_s49_sb75_v4">
            <a:hlinkClick r:id="" action="ppaction://media"/>
            <a:extLst>
              <a:ext uri="{FF2B5EF4-FFF2-40B4-BE49-F238E27FC236}">
                <a16:creationId xmlns:a16="http://schemas.microsoft.com/office/drawing/2014/main" id="{65B269BE-D792-987A-6ABC-594C35A820C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75360" y="5821790"/>
            <a:ext cx="450850" cy="450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0"/>
          <p:cNvSpPr/>
          <p:nvPr/>
        </p:nvSpPr>
        <p:spPr>
          <a:xfrm>
            <a:off x="0" y="0"/>
            <a:ext cx="12191400" cy="6857640"/>
          </a:xfrm>
          <a:prstGeom prst="rect">
            <a:avLst/>
          </a:prstGeom>
          <a:solidFill>
            <a:srgbClr val="F7F9FC"/>
          </a:solidFill>
          <a:ln w="12700">
            <a:solidFill>
              <a:srgbClr val="F7F9FC">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2" name="Shape 1"/>
          <p:cNvSpPr/>
          <p:nvPr/>
        </p:nvSpPr>
        <p:spPr>
          <a:xfrm>
            <a:off x="640080" y="448200"/>
            <a:ext cx="91080" cy="32868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53" name="Text 2"/>
          <p:cNvSpPr/>
          <p:nvPr/>
        </p:nvSpPr>
        <p:spPr>
          <a:xfrm>
            <a:off x="923400" y="484560"/>
            <a:ext cx="9417960" cy="191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100" b="1" u="none" strike="noStrike" spc="150">
                <a:solidFill>
                  <a:srgbClr val="286C9B"/>
                </a:solidFill>
                <a:effectLst/>
                <a:uFillTx/>
                <a:latin typeface="Lato"/>
                <a:ea typeface="Lato"/>
              </a:rPr>
              <a:t>02  /  METHODOLOGY</a:t>
            </a:r>
            <a:endParaRPr lang="en-US" sz="1100" b="0" u="none" strike="noStrike">
              <a:solidFill>
                <a:srgbClr val="000000"/>
              </a:solidFill>
              <a:effectLst/>
              <a:uFillTx/>
              <a:latin typeface="Arial"/>
            </a:endParaRPr>
          </a:p>
        </p:txBody>
      </p:sp>
      <p:sp>
        <p:nvSpPr>
          <p:cNvPr id="54" name="Text 3"/>
          <p:cNvSpPr/>
          <p:nvPr/>
        </p:nvSpPr>
        <p:spPr>
          <a:xfrm>
            <a:off x="640080" y="914400"/>
            <a:ext cx="1101816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950" b="1" u="none" strike="noStrike">
                <a:solidFill>
                  <a:srgbClr val="173B59"/>
                </a:solidFill>
                <a:effectLst/>
                <a:uFillTx/>
                <a:latin typeface="Lato"/>
                <a:ea typeface="Lato"/>
              </a:rPr>
              <a:t>A systematic review — from source to draft</a:t>
            </a:r>
            <a:endParaRPr lang="en-US" sz="2950" b="0" u="none" strike="noStrike">
              <a:solidFill>
                <a:srgbClr val="000000"/>
              </a:solidFill>
              <a:effectLst/>
              <a:uFillTx/>
              <a:latin typeface="Arial"/>
            </a:endParaRPr>
          </a:p>
        </p:txBody>
      </p:sp>
      <p:sp>
        <p:nvSpPr>
          <p:cNvPr id="55" name="Text 4"/>
          <p:cNvSpPr/>
          <p:nvPr/>
        </p:nvSpPr>
        <p:spPr>
          <a:xfrm>
            <a:off x="658440" y="1591200"/>
            <a:ext cx="10881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550" b="0" u="none" strike="noStrike">
                <a:solidFill>
                  <a:srgbClr val="5B7081"/>
                </a:solidFill>
                <a:effectLst/>
                <a:uFillTx/>
                <a:latin typeface="Lato"/>
                <a:ea typeface="Lato"/>
              </a:rPr>
              <a:t>The 2026 Rules were the starting point, not a document to rewrite from scratch.</a:t>
            </a:r>
            <a:endParaRPr lang="en-US" sz="1550" b="0" u="none" strike="noStrike">
              <a:solidFill>
                <a:srgbClr val="000000"/>
              </a:solidFill>
              <a:effectLst/>
              <a:uFillTx/>
              <a:latin typeface="Arial"/>
            </a:endParaRPr>
          </a:p>
        </p:txBody>
      </p:sp>
      <p:sp>
        <p:nvSpPr>
          <p:cNvPr id="56" name="Shape 5"/>
          <p:cNvSpPr/>
          <p:nvPr/>
        </p:nvSpPr>
        <p:spPr>
          <a:xfrm>
            <a:off x="658440" y="2157840"/>
            <a:ext cx="3565800" cy="1179360"/>
          </a:xfrm>
          <a:prstGeom prst="roundRect">
            <a:avLst>
              <a:gd name="adj" fmla="val 11628"/>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7" name="Shape 6"/>
          <p:cNvSpPr/>
          <p:nvPr/>
        </p:nvSpPr>
        <p:spPr>
          <a:xfrm>
            <a:off x="658440" y="2157840"/>
            <a:ext cx="68400" cy="117936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58" name="Text 7"/>
          <p:cNvSpPr/>
          <p:nvPr/>
        </p:nvSpPr>
        <p:spPr>
          <a:xfrm>
            <a:off x="905400" y="2340720"/>
            <a:ext cx="914040" cy="6213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3900" b="1" u="none" strike="noStrike">
                <a:solidFill>
                  <a:srgbClr val="173B59"/>
                </a:solidFill>
                <a:effectLst/>
                <a:uFillTx/>
                <a:latin typeface="Lato"/>
                <a:ea typeface="Lato"/>
              </a:rPr>
              <a:t>7</a:t>
            </a:r>
            <a:endParaRPr lang="en-US" sz="3900" b="0" u="none" strike="noStrike">
              <a:solidFill>
                <a:srgbClr val="000000"/>
              </a:solidFill>
              <a:effectLst/>
              <a:uFillTx/>
              <a:latin typeface="Arial"/>
            </a:endParaRPr>
          </a:p>
        </p:txBody>
      </p:sp>
      <p:sp>
        <p:nvSpPr>
          <p:cNvPr id="59" name="Text 8"/>
          <p:cNvSpPr/>
          <p:nvPr/>
        </p:nvSpPr>
        <p:spPr>
          <a:xfrm>
            <a:off x="1764720" y="2359080"/>
            <a:ext cx="2212560" cy="292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640" b="1" u="none" strike="noStrike">
                <a:solidFill>
                  <a:srgbClr val="173B59"/>
                </a:solidFill>
                <a:effectLst/>
                <a:uFillTx/>
                <a:latin typeface="Lato"/>
                <a:ea typeface="Lato"/>
              </a:rPr>
              <a:t>chapters</a:t>
            </a:r>
            <a:endParaRPr lang="en-US" sz="1640" b="0" u="none" strike="noStrike">
              <a:solidFill>
                <a:srgbClr val="000000"/>
              </a:solidFill>
              <a:effectLst/>
              <a:uFillTx/>
              <a:latin typeface="Arial"/>
            </a:endParaRPr>
          </a:p>
        </p:txBody>
      </p:sp>
      <p:sp>
        <p:nvSpPr>
          <p:cNvPr id="60" name="Text 9"/>
          <p:cNvSpPr/>
          <p:nvPr/>
        </p:nvSpPr>
        <p:spPr>
          <a:xfrm>
            <a:off x="1764720" y="2743200"/>
            <a:ext cx="2194200" cy="310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210" b="0" u="none" strike="noStrike">
                <a:solidFill>
                  <a:srgbClr val="5B7081"/>
                </a:solidFill>
                <a:effectLst/>
                <a:uFillTx/>
                <a:latin typeface="Lato"/>
                <a:ea typeface="Lato"/>
              </a:rPr>
              <a:t>Whole Rules text</a:t>
            </a:r>
            <a:endParaRPr lang="en-US" sz="1210" b="0" u="none" strike="noStrike">
              <a:solidFill>
                <a:srgbClr val="000000"/>
              </a:solidFill>
              <a:effectLst/>
              <a:uFillTx/>
              <a:latin typeface="Arial"/>
            </a:endParaRPr>
          </a:p>
        </p:txBody>
      </p:sp>
      <p:sp>
        <p:nvSpPr>
          <p:cNvPr id="61" name="Shape 10"/>
          <p:cNvSpPr/>
          <p:nvPr/>
        </p:nvSpPr>
        <p:spPr>
          <a:xfrm>
            <a:off x="4480560" y="2157840"/>
            <a:ext cx="3565800" cy="1179360"/>
          </a:xfrm>
          <a:prstGeom prst="roundRect">
            <a:avLst>
              <a:gd name="adj" fmla="val 11628"/>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2" name="Shape 11"/>
          <p:cNvSpPr/>
          <p:nvPr/>
        </p:nvSpPr>
        <p:spPr>
          <a:xfrm>
            <a:off x="4480560" y="2157840"/>
            <a:ext cx="68400" cy="1179360"/>
          </a:xfrm>
          <a:prstGeom prst="rect">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3" name="Text 12"/>
          <p:cNvSpPr/>
          <p:nvPr/>
        </p:nvSpPr>
        <p:spPr>
          <a:xfrm>
            <a:off x="4727520" y="2340720"/>
            <a:ext cx="914040" cy="6213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3900" b="1" u="none" strike="noStrike">
                <a:solidFill>
                  <a:srgbClr val="173B59"/>
                </a:solidFill>
                <a:effectLst/>
                <a:uFillTx/>
                <a:latin typeface="Lato"/>
                <a:ea typeface="Lato"/>
              </a:rPr>
              <a:t>3</a:t>
            </a:r>
            <a:endParaRPr lang="en-US" sz="3900" b="0" u="none" strike="noStrike">
              <a:solidFill>
                <a:srgbClr val="000000"/>
              </a:solidFill>
              <a:effectLst/>
              <a:uFillTx/>
              <a:latin typeface="Arial"/>
            </a:endParaRPr>
          </a:p>
        </p:txBody>
      </p:sp>
      <p:sp>
        <p:nvSpPr>
          <p:cNvPr id="64" name="Text 13"/>
          <p:cNvSpPr/>
          <p:nvPr/>
        </p:nvSpPr>
        <p:spPr>
          <a:xfrm>
            <a:off x="5586840" y="2359080"/>
            <a:ext cx="2212560" cy="292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640" b="1" u="none" strike="noStrike">
                <a:solidFill>
                  <a:srgbClr val="173B59"/>
                </a:solidFill>
                <a:effectLst/>
                <a:uFillTx/>
                <a:latin typeface="Lato"/>
                <a:ea typeface="Lato"/>
              </a:rPr>
              <a:t>technical appendices</a:t>
            </a:r>
            <a:endParaRPr lang="en-US" sz="1640" b="0" u="none" strike="noStrike">
              <a:solidFill>
                <a:srgbClr val="000000"/>
              </a:solidFill>
              <a:effectLst/>
              <a:uFillTx/>
              <a:latin typeface="Arial"/>
            </a:endParaRPr>
          </a:p>
        </p:txBody>
      </p:sp>
      <p:sp>
        <p:nvSpPr>
          <p:cNvPr id="65" name="Text 14"/>
          <p:cNvSpPr/>
          <p:nvPr/>
        </p:nvSpPr>
        <p:spPr>
          <a:xfrm>
            <a:off x="5586840" y="2743200"/>
            <a:ext cx="2194200" cy="310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210" b="0" u="none" strike="noStrike">
                <a:solidFill>
                  <a:srgbClr val="5B7081"/>
                </a:solidFill>
                <a:effectLst/>
                <a:uFillTx/>
                <a:latin typeface="Lato"/>
                <a:ea typeface="Lato"/>
              </a:rPr>
              <a:t>Rating, titles, Triple Block</a:t>
            </a:r>
            <a:endParaRPr lang="en-US" sz="1210" b="0" u="none" strike="noStrike">
              <a:solidFill>
                <a:srgbClr val="000000"/>
              </a:solidFill>
              <a:effectLst/>
              <a:uFillTx/>
              <a:latin typeface="Arial"/>
            </a:endParaRPr>
          </a:p>
        </p:txBody>
      </p:sp>
      <p:sp>
        <p:nvSpPr>
          <p:cNvPr id="66" name="Shape 15"/>
          <p:cNvSpPr/>
          <p:nvPr/>
        </p:nvSpPr>
        <p:spPr>
          <a:xfrm>
            <a:off x="8302680" y="2157840"/>
            <a:ext cx="3565800" cy="1179360"/>
          </a:xfrm>
          <a:prstGeom prst="roundRect">
            <a:avLst>
              <a:gd name="adj" fmla="val 11628"/>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7" name="Shape 16"/>
          <p:cNvSpPr/>
          <p:nvPr/>
        </p:nvSpPr>
        <p:spPr>
          <a:xfrm>
            <a:off x="8302680" y="2157840"/>
            <a:ext cx="68400" cy="117936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68" name="Text 17"/>
          <p:cNvSpPr/>
          <p:nvPr/>
        </p:nvSpPr>
        <p:spPr>
          <a:xfrm>
            <a:off x="8549640" y="2340720"/>
            <a:ext cx="914040" cy="6213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3900" b="1" u="none" strike="noStrike">
                <a:solidFill>
                  <a:srgbClr val="173B59"/>
                </a:solidFill>
                <a:effectLst/>
                <a:uFillTx/>
                <a:latin typeface="Lato"/>
                <a:ea typeface="Lato"/>
              </a:rPr>
              <a:t>10</a:t>
            </a:r>
            <a:endParaRPr lang="en-US" sz="3900" b="0" u="none" strike="noStrike">
              <a:solidFill>
                <a:srgbClr val="000000"/>
              </a:solidFill>
              <a:effectLst/>
              <a:uFillTx/>
              <a:latin typeface="Arial"/>
            </a:endParaRPr>
          </a:p>
        </p:txBody>
      </p:sp>
      <p:sp>
        <p:nvSpPr>
          <p:cNvPr id="69" name="Text 18"/>
          <p:cNvSpPr/>
          <p:nvPr/>
        </p:nvSpPr>
        <p:spPr>
          <a:xfrm>
            <a:off x="9409320" y="2359080"/>
            <a:ext cx="2212560" cy="292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640" b="1" u="none" strike="noStrike">
                <a:solidFill>
                  <a:srgbClr val="173B59"/>
                </a:solidFill>
                <a:effectLst/>
                <a:uFillTx/>
                <a:latin typeface="Lato"/>
                <a:ea typeface="Lato"/>
              </a:rPr>
              <a:t>Audit Logs</a:t>
            </a:r>
            <a:endParaRPr lang="en-US" sz="1640" b="0" u="none" strike="noStrike">
              <a:solidFill>
                <a:srgbClr val="000000"/>
              </a:solidFill>
              <a:effectLst/>
              <a:uFillTx/>
              <a:latin typeface="Arial"/>
            </a:endParaRPr>
          </a:p>
        </p:txBody>
      </p:sp>
      <p:sp>
        <p:nvSpPr>
          <p:cNvPr id="70" name="Text 19"/>
          <p:cNvSpPr/>
          <p:nvPr/>
        </p:nvSpPr>
        <p:spPr>
          <a:xfrm>
            <a:off x="9409320" y="2743200"/>
            <a:ext cx="2194200" cy="310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210" b="0" u="none" strike="noStrike">
                <a:solidFill>
                  <a:srgbClr val="5B7081"/>
                </a:solidFill>
                <a:effectLst/>
                <a:uFillTx/>
                <a:latin typeface="Lato"/>
                <a:ea typeface="Lato"/>
              </a:rPr>
              <a:t>A record of the changes</a:t>
            </a:r>
            <a:endParaRPr lang="en-US" sz="1210" b="0" u="none" strike="noStrike">
              <a:solidFill>
                <a:srgbClr val="000000"/>
              </a:solidFill>
              <a:effectLst/>
              <a:uFillTx/>
              <a:latin typeface="Arial"/>
            </a:endParaRPr>
          </a:p>
        </p:txBody>
      </p:sp>
      <p:sp>
        <p:nvSpPr>
          <p:cNvPr id="71" name="Text 20"/>
          <p:cNvSpPr/>
          <p:nvPr/>
        </p:nvSpPr>
        <p:spPr>
          <a:xfrm>
            <a:off x="704160" y="3712320"/>
            <a:ext cx="4571640" cy="282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200" b="1" u="none" strike="noStrike" spc="139">
                <a:solidFill>
                  <a:srgbClr val="286C9B"/>
                </a:solidFill>
                <a:effectLst/>
                <a:uFillTx/>
                <a:latin typeface="Lato"/>
                <a:ea typeface="Lato"/>
              </a:rPr>
              <a:t>HOW THE REVIEW WORKED</a:t>
            </a:r>
            <a:endParaRPr lang="en-US" sz="1200" b="0" u="none" strike="noStrike">
              <a:solidFill>
                <a:srgbClr val="000000"/>
              </a:solidFill>
              <a:effectLst/>
              <a:uFillTx/>
              <a:latin typeface="Arial"/>
            </a:endParaRPr>
          </a:p>
        </p:txBody>
      </p:sp>
      <p:sp>
        <p:nvSpPr>
          <p:cNvPr id="72" name="Shape 21"/>
          <p:cNvSpPr/>
          <p:nvPr/>
        </p:nvSpPr>
        <p:spPr>
          <a:xfrm>
            <a:off x="658440" y="4206240"/>
            <a:ext cx="2514240" cy="1051200"/>
          </a:xfrm>
          <a:prstGeom prst="roundRect">
            <a:avLst>
              <a:gd name="adj" fmla="val 12174"/>
            </a:avLst>
          </a:prstGeom>
          <a:solidFill>
            <a:srgbClr val="EAF3F8"/>
          </a:solidFill>
          <a:ln w="8890">
            <a:solidFill>
              <a:srgbClr val="D1E1E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73" name="Text 22"/>
          <p:cNvSpPr/>
          <p:nvPr/>
        </p:nvSpPr>
        <p:spPr>
          <a:xfrm>
            <a:off x="831960" y="4380120"/>
            <a:ext cx="2166840" cy="264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670" b="1" u="none" strike="noStrike">
                <a:solidFill>
                  <a:srgbClr val="173B59"/>
                </a:solidFill>
                <a:effectLst/>
                <a:uFillTx/>
                <a:latin typeface="Lato"/>
                <a:ea typeface="Lato"/>
              </a:rPr>
              <a:t>2026 Rules</a:t>
            </a:r>
            <a:endParaRPr lang="en-US" sz="1670" b="0" u="none" strike="noStrike">
              <a:solidFill>
                <a:srgbClr val="000000"/>
              </a:solidFill>
              <a:effectLst/>
              <a:uFillTx/>
              <a:latin typeface="Arial"/>
            </a:endParaRPr>
          </a:p>
        </p:txBody>
      </p:sp>
      <p:sp>
        <p:nvSpPr>
          <p:cNvPr id="74" name="Text 23"/>
          <p:cNvSpPr/>
          <p:nvPr/>
        </p:nvSpPr>
        <p:spPr>
          <a:xfrm>
            <a:off x="804600" y="4709160"/>
            <a:ext cx="2221560" cy="301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130" b="0" u="none" strike="noStrike">
                <a:solidFill>
                  <a:srgbClr val="5B7081"/>
                </a:solidFill>
                <a:effectLst/>
                <a:uFillTx/>
                <a:latin typeface="Lato"/>
                <a:ea typeface="Lato"/>
              </a:rPr>
              <a:t>Base text</a:t>
            </a:r>
            <a:endParaRPr lang="en-US" sz="1130" b="0" u="none" strike="noStrike">
              <a:solidFill>
                <a:srgbClr val="000000"/>
              </a:solidFill>
              <a:effectLst/>
              <a:uFillTx/>
              <a:latin typeface="Arial"/>
            </a:endParaRPr>
          </a:p>
        </p:txBody>
      </p:sp>
      <p:sp>
        <p:nvSpPr>
          <p:cNvPr id="75" name="Shape 24"/>
          <p:cNvSpPr/>
          <p:nvPr/>
        </p:nvSpPr>
        <p:spPr>
          <a:xfrm>
            <a:off x="3204720" y="4718160"/>
            <a:ext cx="205920" cy="360"/>
          </a:xfrm>
          <a:prstGeom prst="line">
            <a:avLst/>
          </a:prstGeom>
          <a:ln w="27940">
            <a:solidFill>
              <a:srgbClr val="118D8A"/>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76" name="Shape 25"/>
          <p:cNvSpPr/>
          <p:nvPr/>
        </p:nvSpPr>
        <p:spPr>
          <a:xfrm>
            <a:off x="3447360" y="4206240"/>
            <a:ext cx="2514240" cy="1051200"/>
          </a:xfrm>
          <a:prstGeom prst="roundRect">
            <a:avLst>
              <a:gd name="adj" fmla="val 12174"/>
            </a:avLst>
          </a:prstGeom>
          <a:solidFill>
            <a:srgbClr val="EAF3F8"/>
          </a:solidFill>
          <a:ln w="8890">
            <a:solidFill>
              <a:srgbClr val="D1E1E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77" name="Text 26"/>
          <p:cNvSpPr/>
          <p:nvPr/>
        </p:nvSpPr>
        <p:spPr>
          <a:xfrm>
            <a:off x="3620880" y="4380120"/>
            <a:ext cx="2166840" cy="264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670" b="1" u="none" strike="noStrike">
                <a:solidFill>
                  <a:srgbClr val="173B59"/>
                </a:solidFill>
                <a:effectLst/>
                <a:uFillTx/>
                <a:latin typeface="Lato"/>
                <a:ea typeface="Lato"/>
              </a:rPr>
              <a:t>Detailed review</a:t>
            </a:r>
            <a:endParaRPr lang="en-US" sz="1670" b="0" u="none" strike="noStrike">
              <a:solidFill>
                <a:srgbClr val="000000"/>
              </a:solidFill>
              <a:effectLst/>
              <a:uFillTx/>
              <a:latin typeface="Arial"/>
            </a:endParaRPr>
          </a:p>
        </p:txBody>
      </p:sp>
      <p:sp>
        <p:nvSpPr>
          <p:cNvPr id="78" name="Text 27"/>
          <p:cNvSpPr/>
          <p:nvPr/>
        </p:nvSpPr>
        <p:spPr>
          <a:xfrm>
            <a:off x="3593520" y="4709160"/>
            <a:ext cx="2221560" cy="301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130" b="0" u="none" strike="noStrike">
                <a:solidFill>
                  <a:srgbClr val="5B7081"/>
                </a:solidFill>
                <a:effectLst/>
                <a:uFillTx/>
                <a:latin typeface="Lato"/>
                <a:ea typeface="Lato"/>
              </a:rPr>
              <a:t>Wording, duplication and roles</a:t>
            </a:r>
            <a:endParaRPr lang="en-US" sz="1130" b="0" u="none" strike="noStrike">
              <a:solidFill>
                <a:srgbClr val="000000"/>
              </a:solidFill>
              <a:effectLst/>
              <a:uFillTx/>
              <a:latin typeface="Arial"/>
            </a:endParaRPr>
          </a:p>
        </p:txBody>
      </p:sp>
      <p:sp>
        <p:nvSpPr>
          <p:cNvPr id="79" name="Shape 28"/>
          <p:cNvSpPr/>
          <p:nvPr/>
        </p:nvSpPr>
        <p:spPr>
          <a:xfrm>
            <a:off x="5993640" y="4718160"/>
            <a:ext cx="205920" cy="360"/>
          </a:xfrm>
          <a:prstGeom prst="line">
            <a:avLst/>
          </a:prstGeom>
          <a:ln w="27940">
            <a:solidFill>
              <a:srgbClr val="118D8A"/>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80" name="Shape 29"/>
          <p:cNvSpPr/>
          <p:nvPr/>
        </p:nvSpPr>
        <p:spPr>
          <a:xfrm>
            <a:off x="6236280" y="4206240"/>
            <a:ext cx="2514240" cy="1051200"/>
          </a:xfrm>
          <a:prstGeom prst="roundRect">
            <a:avLst>
              <a:gd name="adj" fmla="val 12174"/>
            </a:avLst>
          </a:prstGeom>
          <a:solidFill>
            <a:srgbClr val="EAF3F8"/>
          </a:solidFill>
          <a:ln w="8890">
            <a:solidFill>
              <a:srgbClr val="D1E1E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1" name="Text 30"/>
          <p:cNvSpPr/>
          <p:nvPr/>
        </p:nvSpPr>
        <p:spPr>
          <a:xfrm>
            <a:off x="6409800" y="4380120"/>
            <a:ext cx="2166840" cy="264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9999"/>
          </a:bodyPr>
          <a:lstStyle/>
          <a:p>
            <a:pPr algn="ctr" defTabSz="914400">
              <a:lnSpc>
                <a:spcPct val="100000"/>
              </a:lnSpc>
              <a:tabLst>
                <a:tab pos="0" algn="l"/>
              </a:tabLst>
            </a:pPr>
            <a:r>
              <a:rPr lang="en-US" sz="1670" b="1" u="none" strike="noStrike">
                <a:solidFill>
                  <a:srgbClr val="173B59"/>
                </a:solidFill>
                <a:effectLst/>
                <a:uFillTx/>
                <a:latin typeface="Lato"/>
                <a:ea typeface="Lato"/>
              </a:rPr>
              <a:t>Cross-document checks</a:t>
            </a:r>
            <a:endParaRPr lang="en-US" sz="1670" b="0" u="none" strike="noStrike">
              <a:solidFill>
                <a:srgbClr val="000000"/>
              </a:solidFill>
              <a:effectLst/>
              <a:uFillTx/>
              <a:latin typeface="Arial"/>
            </a:endParaRPr>
          </a:p>
        </p:txBody>
      </p:sp>
      <p:sp>
        <p:nvSpPr>
          <p:cNvPr id="82" name="Text 31"/>
          <p:cNvSpPr/>
          <p:nvPr/>
        </p:nvSpPr>
        <p:spPr>
          <a:xfrm>
            <a:off x="6382440" y="4709160"/>
            <a:ext cx="2221560" cy="301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130" b="0" u="none" strike="noStrike">
                <a:solidFill>
                  <a:srgbClr val="5B7081"/>
                </a:solidFill>
                <a:effectLst/>
                <a:uFillTx/>
                <a:latin typeface="Lato"/>
                <a:ea typeface="Lato"/>
              </a:rPr>
              <a:t>Laws, Statutes and regulations</a:t>
            </a:r>
            <a:endParaRPr lang="en-US" sz="1130" b="0" u="none" strike="noStrike">
              <a:solidFill>
                <a:srgbClr val="000000"/>
              </a:solidFill>
              <a:effectLst/>
              <a:uFillTx/>
              <a:latin typeface="Arial"/>
            </a:endParaRPr>
          </a:p>
        </p:txBody>
      </p:sp>
      <p:sp>
        <p:nvSpPr>
          <p:cNvPr id="83" name="Shape 32"/>
          <p:cNvSpPr/>
          <p:nvPr/>
        </p:nvSpPr>
        <p:spPr>
          <a:xfrm>
            <a:off x="8782560" y="4718160"/>
            <a:ext cx="205920" cy="360"/>
          </a:xfrm>
          <a:prstGeom prst="line">
            <a:avLst/>
          </a:prstGeom>
          <a:ln w="27940">
            <a:solidFill>
              <a:srgbClr val="118D8A"/>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84" name="Shape 33"/>
          <p:cNvSpPr/>
          <p:nvPr/>
        </p:nvSpPr>
        <p:spPr>
          <a:xfrm>
            <a:off x="9025200" y="4206240"/>
            <a:ext cx="2514240" cy="1051200"/>
          </a:xfrm>
          <a:prstGeom prst="roundRect">
            <a:avLst>
              <a:gd name="adj" fmla="val 12174"/>
            </a:avLst>
          </a:prstGeom>
          <a:solidFill>
            <a:srgbClr val="173B59"/>
          </a:solidFill>
          <a:ln w="12700">
            <a:solidFill>
              <a:srgbClr val="173B5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85" name="Text 34"/>
          <p:cNvSpPr/>
          <p:nvPr/>
        </p:nvSpPr>
        <p:spPr>
          <a:xfrm>
            <a:off x="9198720" y="4380120"/>
            <a:ext cx="2166840" cy="264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670" b="1" u="none" strike="noStrike">
                <a:solidFill>
                  <a:srgbClr val="FFFFFF"/>
                </a:solidFill>
                <a:effectLst/>
                <a:uFillTx/>
                <a:latin typeface="Lato"/>
                <a:ea typeface="Lato"/>
              </a:rPr>
              <a:t>2027 working draft</a:t>
            </a:r>
            <a:endParaRPr lang="en-US" sz="1670" b="0" u="none" strike="noStrike">
              <a:solidFill>
                <a:srgbClr val="000000"/>
              </a:solidFill>
              <a:effectLst/>
              <a:uFillTx/>
              <a:latin typeface="Arial"/>
            </a:endParaRPr>
          </a:p>
        </p:txBody>
      </p:sp>
      <p:sp>
        <p:nvSpPr>
          <p:cNvPr id="86" name="Text 35"/>
          <p:cNvSpPr/>
          <p:nvPr/>
        </p:nvSpPr>
        <p:spPr>
          <a:xfrm>
            <a:off x="9171360" y="4709160"/>
            <a:ext cx="2221560" cy="301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130" b="0" u="none" strike="noStrike">
                <a:solidFill>
                  <a:srgbClr val="C7DBEA"/>
                </a:solidFill>
                <a:effectLst/>
                <a:uFillTx/>
                <a:latin typeface="Lato"/>
                <a:ea typeface="Lato"/>
              </a:rPr>
              <a:t>Changes recorded and traced</a:t>
            </a:r>
            <a:endParaRPr lang="en-US" sz="1130" b="0" u="none" strike="noStrike">
              <a:solidFill>
                <a:srgbClr val="000000"/>
              </a:solidFill>
              <a:effectLst/>
              <a:uFillTx/>
              <a:latin typeface="Arial"/>
            </a:endParaRPr>
          </a:p>
        </p:txBody>
      </p:sp>
      <p:sp>
        <p:nvSpPr>
          <p:cNvPr id="87" name="Shape 36"/>
          <p:cNvSpPr/>
          <p:nvPr/>
        </p:nvSpPr>
        <p:spPr>
          <a:xfrm>
            <a:off x="667440" y="5623560"/>
            <a:ext cx="10881000" cy="475200"/>
          </a:xfrm>
          <a:prstGeom prst="roundRect">
            <a:avLst>
              <a:gd name="adj" fmla="val 15385"/>
            </a:avLst>
          </a:prstGeom>
          <a:solidFill>
            <a:srgbClr val="EEF4F7"/>
          </a:solidFill>
          <a:ln w="12700">
            <a:solidFill>
              <a:srgbClr val="EEF4F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8" name="Text 37"/>
          <p:cNvSpPr/>
          <p:nvPr/>
        </p:nvSpPr>
        <p:spPr>
          <a:xfrm>
            <a:off x="859680" y="5751720"/>
            <a:ext cx="1051524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9999"/>
          </a:bodyPr>
          <a:lstStyle/>
          <a:p>
            <a:pPr algn="ctr" defTabSz="914400">
              <a:lnSpc>
                <a:spcPct val="100000"/>
              </a:lnSpc>
              <a:tabLst>
                <a:tab pos="0" algn="l"/>
              </a:tabLst>
            </a:pPr>
            <a:r>
              <a:rPr lang="en-US" sz="1340" b="0" u="none" strike="noStrike">
                <a:solidFill>
                  <a:srgbClr val="18354B"/>
                </a:solidFill>
                <a:effectLst/>
                <a:uFillTx/>
                <a:latin typeface="Lato"/>
                <a:ea typeface="Lato"/>
              </a:rPr>
              <a:t>Editorial Guide: one approach to language, formulae, structure and references.</a:t>
            </a:r>
            <a:endParaRPr lang="en-US" sz="1340" b="0" u="none" strike="noStrike">
              <a:solidFill>
                <a:srgbClr val="000000"/>
              </a:solidFill>
              <a:effectLst/>
              <a:uFillTx/>
              <a:latin typeface="Arial"/>
            </a:endParaRPr>
          </a:p>
        </p:txBody>
      </p:sp>
      <p:sp>
        <p:nvSpPr>
          <p:cNvPr id="89" name="Shape 38"/>
          <p:cNvSpPr/>
          <p:nvPr/>
        </p:nvSpPr>
        <p:spPr>
          <a:xfrm>
            <a:off x="621720" y="6519600"/>
            <a:ext cx="10927080" cy="360"/>
          </a:xfrm>
          <a:prstGeom prst="line">
            <a:avLst/>
          </a:prstGeom>
          <a:ln w="8255">
            <a:solidFill>
              <a:srgbClr val="DAE4E9"/>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90" name="Text 39"/>
          <p:cNvSpPr/>
          <p:nvPr/>
        </p:nvSpPr>
        <p:spPr>
          <a:xfrm>
            <a:off x="640080" y="6583680"/>
            <a:ext cx="685764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60" b="1" u="none" strike="noStrike" spc="111">
                <a:solidFill>
                  <a:srgbClr val="5B7081"/>
                </a:solidFill>
                <a:effectLst/>
                <a:uFillTx/>
                <a:latin typeface="Lato"/>
                <a:ea typeface="Lato"/>
              </a:rPr>
              <a:t>ICCF RULES AUDIT 2027  •  REVIEW DRAFT</a:t>
            </a:r>
            <a:endParaRPr lang="en-US" sz="860" b="0" u="none" strike="noStrike">
              <a:solidFill>
                <a:srgbClr val="000000"/>
              </a:solidFill>
              <a:effectLst/>
              <a:uFillTx/>
              <a:latin typeface="Arial"/>
            </a:endParaRPr>
          </a:p>
        </p:txBody>
      </p:sp>
      <p:sp>
        <p:nvSpPr>
          <p:cNvPr id="91" name="Text 40"/>
          <p:cNvSpPr/>
          <p:nvPr/>
        </p:nvSpPr>
        <p:spPr>
          <a:xfrm>
            <a:off x="10789920" y="6574680"/>
            <a:ext cx="73116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860" b="1" u="none" strike="noStrike">
                <a:solidFill>
                  <a:srgbClr val="5B7081"/>
                </a:solidFill>
                <a:effectLst/>
                <a:uFillTx/>
                <a:latin typeface="Lato"/>
                <a:ea typeface="Lato"/>
              </a:rPr>
              <a:t>02 / 05</a:t>
            </a:r>
            <a:endParaRPr lang="en-US" sz="860" b="0" u="none" strike="noStrike">
              <a:solidFill>
                <a:srgbClr val="000000"/>
              </a:solidFill>
              <a:effectLst/>
              <a:uFillTx/>
              <a:latin typeface="Arial"/>
            </a:endParaRPr>
          </a:p>
        </p:txBody>
      </p:sp>
      <p:pic>
        <p:nvPicPr>
          <p:cNvPr id="2" name="Slide_2 ElevenLabs_2026-10-10T18_07_59_Eldrin - Crisp British Baritone_pvc_sp110_s49_sb75_v4">
            <a:hlinkClick r:id="" action="ppaction://media"/>
            <a:extLst>
              <a:ext uri="{FF2B5EF4-FFF2-40B4-BE49-F238E27FC236}">
                <a16:creationId xmlns:a16="http://schemas.microsoft.com/office/drawing/2014/main" id="{E68CF5C0-6E17-356A-2922-42DB84B02C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6748" y="5901055"/>
            <a:ext cx="450850" cy="450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0"/>
          <p:cNvSpPr/>
          <p:nvPr/>
        </p:nvSpPr>
        <p:spPr>
          <a:xfrm>
            <a:off x="0" y="0"/>
            <a:ext cx="12191400" cy="6857640"/>
          </a:xfrm>
          <a:prstGeom prst="rect">
            <a:avLst/>
          </a:prstGeom>
          <a:solidFill>
            <a:srgbClr val="F7F9FC"/>
          </a:solidFill>
          <a:ln w="12700">
            <a:solidFill>
              <a:srgbClr val="F7F9FC">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93" name="Shape 1"/>
          <p:cNvSpPr/>
          <p:nvPr/>
        </p:nvSpPr>
        <p:spPr>
          <a:xfrm>
            <a:off x="640080" y="448200"/>
            <a:ext cx="91080" cy="32868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94" name="Text 2"/>
          <p:cNvSpPr/>
          <p:nvPr/>
        </p:nvSpPr>
        <p:spPr>
          <a:xfrm>
            <a:off x="923400" y="484560"/>
            <a:ext cx="9417960" cy="191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100" b="1" u="none" strike="noStrike" spc="150">
                <a:solidFill>
                  <a:srgbClr val="286C9B"/>
                </a:solidFill>
                <a:effectLst/>
                <a:uFillTx/>
                <a:latin typeface="Lato"/>
                <a:ea typeface="Lato"/>
              </a:rPr>
              <a:t>03  /  ACHIEVEMENTS</a:t>
            </a:r>
            <a:endParaRPr lang="en-US" sz="1100" b="0" u="none" strike="noStrike">
              <a:solidFill>
                <a:srgbClr val="000000"/>
              </a:solidFill>
              <a:effectLst/>
              <a:uFillTx/>
              <a:latin typeface="Arial"/>
            </a:endParaRPr>
          </a:p>
        </p:txBody>
      </p:sp>
      <p:sp>
        <p:nvSpPr>
          <p:cNvPr id="95" name="Text 3"/>
          <p:cNvSpPr/>
          <p:nvPr/>
        </p:nvSpPr>
        <p:spPr>
          <a:xfrm>
            <a:off x="640080" y="914400"/>
            <a:ext cx="1101816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950" b="1" u="none" strike="noStrike">
                <a:solidFill>
                  <a:srgbClr val="173B59"/>
                </a:solidFill>
                <a:effectLst/>
                <a:uFillTx/>
                <a:latin typeface="Lato"/>
                <a:ea typeface="Lato"/>
              </a:rPr>
              <a:t>Five practical improvements</a:t>
            </a:r>
            <a:endParaRPr lang="en-US" sz="2950" b="0" u="none" strike="noStrike">
              <a:solidFill>
                <a:srgbClr val="000000"/>
              </a:solidFill>
              <a:effectLst/>
              <a:uFillTx/>
              <a:latin typeface="Arial"/>
            </a:endParaRPr>
          </a:p>
        </p:txBody>
      </p:sp>
      <p:sp>
        <p:nvSpPr>
          <p:cNvPr id="96" name="Text 4"/>
          <p:cNvSpPr/>
          <p:nvPr/>
        </p:nvSpPr>
        <p:spPr>
          <a:xfrm>
            <a:off x="658440" y="1591200"/>
            <a:ext cx="10881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550" b="0" u="none" strike="noStrike">
                <a:solidFill>
                  <a:srgbClr val="5B7081"/>
                </a:solidFill>
                <a:effectLst/>
                <a:uFillTx/>
                <a:latin typeface="Lato"/>
                <a:ea typeface="Lato"/>
              </a:rPr>
              <a:t>The changes are intended to make the Rules easier to apply and maintain.</a:t>
            </a:r>
            <a:endParaRPr lang="en-US" sz="1550" b="0" u="none" strike="noStrike">
              <a:solidFill>
                <a:srgbClr val="000000"/>
              </a:solidFill>
              <a:effectLst/>
              <a:uFillTx/>
              <a:latin typeface="Arial"/>
            </a:endParaRPr>
          </a:p>
        </p:txBody>
      </p:sp>
      <p:sp>
        <p:nvSpPr>
          <p:cNvPr id="97" name="Shape 5"/>
          <p:cNvSpPr/>
          <p:nvPr/>
        </p:nvSpPr>
        <p:spPr>
          <a:xfrm>
            <a:off x="658440" y="2075760"/>
            <a:ext cx="3401280" cy="1782720"/>
          </a:xfrm>
          <a:prstGeom prst="roundRect">
            <a:avLst>
              <a:gd name="adj" fmla="val 7179"/>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98" name="Shape 6"/>
          <p:cNvSpPr/>
          <p:nvPr/>
        </p:nvSpPr>
        <p:spPr>
          <a:xfrm>
            <a:off x="658440" y="2075760"/>
            <a:ext cx="3401280" cy="6372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19080" rIns="90000" bIns="19080" anchor="t">
            <a:noAutofit/>
          </a:bodyPr>
          <a:lstStyle/>
          <a:p>
            <a:endParaRPr lang="en-US" sz="1800" b="0" u="none" strike="noStrike">
              <a:solidFill>
                <a:srgbClr val="FFFFFF"/>
              </a:solidFill>
              <a:effectLst/>
              <a:uFillTx/>
              <a:latin typeface="Arial"/>
            </a:endParaRPr>
          </a:p>
        </p:txBody>
      </p:sp>
      <p:sp>
        <p:nvSpPr>
          <p:cNvPr id="99" name="Text 7"/>
          <p:cNvSpPr/>
          <p:nvPr/>
        </p:nvSpPr>
        <p:spPr>
          <a:xfrm>
            <a:off x="859680" y="2286000"/>
            <a:ext cx="594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080" b="1" u="none" strike="noStrike">
                <a:solidFill>
                  <a:srgbClr val="118D8A"/>
                </a:solidFill>
                <a:effectLst/>
                <a:uFillTx/>
                <a:latin typeface="Lato"/>
                <a:ea typeface="Lato"/>
              </a:rPr>
              <a:t>01</a:t>
            </a:r>
            <a:endParaRPr lang="en-US" sz="2080" b="0" u="none" strike="noStrike">
              <a:solidFill>
                <a:srgbClr val="000000"/>
              </a:solidFill>
              <a:effectLst/>
              <a:uFillTx/>
              <a:latin typeface="Arial"/>
            </a:endParaRPr>
          </a:p>
        </p:txBody>
      </p:sp>
      <p:sp>
        <p:nvSpPr>
          <p:cNvPr id="100" name="Text 8"/>
          <p:cNvSpPr/>
          <p:nvPr/>
        </p:nvSpPr>
        <p:spPr>
          <a:xfrm>
            <a:off x="1444680" y="2304360"/>
            <a:ext cx="2459520" cy="52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810" b="1" u="none" strike="noStrike">
                <a:solidFill>
                  <a:srgbClr val="173B59"/>
                </a:solidFill>
                <a:effectLst/>
                <a:uFillTx/>
                <a:latin typeface="Lato"/>
                <a:ea typeface="Lato"/>
              </a:rPr>
              <a:t>Clearer responsibilities</a:t>
            </a:r>
            <a:endParaRPr lang="en-US" sz="1810" b="0" u="none" strike="noStrike">
              <a:solidFill>
                <a:srgbClr val="000000"/>
              </a:solidFill>
              <a:effectLst/>
              <a:uFillTx/>
              <a:latin typeface="Arial"/>
            </a:endParaRPr>
          </a:p>
        </p:txBody>
      </p:sp>
      <p:sp>
        <p:nvSpPr>
          <p:cNvPr id="101" name="Text 9"/>
          <p:cNvSpPr/>
          <p:nvPr/>
        </p:nvSpPr>
        <p:spPr>
          <a:xfrm>
            <a:off x="868680" y="2980800"/>
            <a:ext cx="2944080" cy="60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350" b="0" u="none" strike="noStrike">
                <a:solidFill>
                  <a:srgbClr val="5B7081"/>
                </a:solidFill>
                <a:effectLst/>
                <a:uFillTx/>
                <a:latin typeface="Lato"/>
                <a:ea typeface="Lato"/>
              </a:rPr>
              <a:t>More precise roles for ICCF officials, committees and tournament staff.</a:t>
            </a:r>
            <a:endParaRPr lang="en-US" sz="1350" b="0" u="none" strike="noStrike">
              <a:solidFill>
                <a:srgbClr val="000000"/>
              </a:solidFill>
              <a:effectLst/>
              <a:uFillTx/>
              <a:latin typeface="Arial"/>
            </a:endParaRPr>
          </a:p>
        </p:txBody>
      </p:sp>
      <p:sp>
        <p:nvSpPr>
          <p:cNvPr id="102" name="Shape 10"/>
          <p:cNvSpPr/>
          <p:nvPr/>
        </p:nvSpPr>
        <p:spPr>
          <a:xfrm>
            <a:off x="4398120" y="2075760"/>
            <a:ext cx="3401280" cy="1782720"/>
          </a:xfrm>
          <a:prstGeom prst="roundRect">
            <a:avLst>
              <a:gd name="adj" fmla="val 7179"/>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03" name="Shape 11"/>
          <p:cNvSpPr/>
          <p:nvPr/>
        </p:nvSpPr>
        <p:spPr>
          <a:xfrm>
            <a:off x="4398120" y="2075760"/>
            <a:ext cx="3401280" cy="63720"/>
          </a:xfrm>
          <a:prstGeom prst="rect">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19080" rIns="90000" bIns="19080" anchor="t">
            <a:noAutofit/>
          </a:bodyPr>
          <a:lstStyle/>
          <a:p>
            <a:endParaRPr lang="en-US" sz="1800" b="0" u="none" strike="noStrike">
              <a:solidFill>
                <a:srgbClr val="000000"/>
              </a:solidFill>
              <a:effectLst/>
              <a:uFillTx/>
              <a:latin typeface="Arial"/>
            </a:endParaRPr>
          </a:p>
        </p:txBody>
      </p:sp>
      <p:sp>
        <p:nvSpPr>
          <p:cNvPr id="104" name="Text 12"/>
          <p:cNvSpPr/>
          <p:nvPr/>
        </p:nvSpPr>
        <p:spPr>
          <a:xfrm>
            <a:off x="4599360" y="2286000"/>
            <a:ext cx="594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080" b="1" u="none" strike="noStrike">
                <a:solidFill>
                  <a:srgbClr val="286C9B"/>
                </a:solidFill>
                <a:effectLst/>
                <a:uFillTx/>
                <a:latin typeface="Lato"/>
                <a:ea typeface="Lato"/>
              </a:rPr>
              <a:t>02</a:t>
            </a:r>
            <a:endParaRPr lang="en-US" sz="2080" b="0" u="none" strike="noStrike">
              <a:solidFill>
                <a:srgbClr val="000000"/>
              </a:solidFill>
              <a:effectLst/>
              <a:uFillTx/>
              <a:latin typeface="Arial"/>
            </a:endParaRPr>
          </a:p>
        </p:txBody>
      </p:sp>
      <p:sp>
        <p:nvSpPr>
          <p:cNvPr id="105" name="Text 13"/>
          <p:cNvSpPr/>
          <p:nvPr/>
        </p:nvSpPr>
        <p:spPr>
          <a:xfrm>
            <a:off x="5184720" y="2304360"/>
            <a:ext cx="2459520" cy="52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810" b="1" u="none" strike="noStrike">
                <a:solidFill>
                  <a:srgbClr val="173B59"/>
                </a:solidFill>
                <a:effectLst/>
                <a:uFillTx/>
                <a:latin typeface="Lato"/>
                <a:ea typeface="Lato"/>
              </a:rPr>
              <a:t>Less repeated text</a:t>
            </a:r>
            <a:endParaRPr lang="en-US" sz="1810" b="0" u="none" strike="noStrike">
              <a:solidFill>
                <a:srgbClr val="000000"/>
              </a:solidFill>
              <a:effectLst/>
              <a:uFillTx/>
              <a:latin typeface="Arial"/>
            </a:endParaRPr>
          </a:p>
        </p:txBody>
      </p:sp>
      <p:sp>
        <p:nvSpPr>
          <p:cNvPr id="106" name="Text 14"/>
          <p:cNvSpPr/>
          <p:nvPr/>
        </p:nvSpPr>
        <p:spPr>
          <a:xfrm>
            <a:off x="4608720" y="2980800"/>
            <a:ext cx="2944080" cy="60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350" b="0" u="none" strike="noStrike">
                <a:solidFill>
                  <a:srgbClr val="5B7081"/>
                </a:solidFill>
                <a:effectLst/>
                <a:uFillTx/>
                <a:latin typeface="Lato"/>
                <a:ea typeface="Lato"/>
              </a:rPr>
              <a:t>One clear provision, with references instead of conflicting copies.</a:t>
            </a:r>
            <a:endParaRPr lang="en-US" sz="1350" b="0" u="none" strike="noStrike">
              <a:solidFill>
                <a:srgbClr val="000000"/>
              </a:solidFill>
              <a:effectLst/>
              <a:uFillTx/>
              <a:latin typeface="Arial"/>
            </a:endParaRPr>
          </a:p>
        </p:txBody>
      </p:sp>
      <p:sp>
        <p:nvSpPr>
          <p:cNvPr id="107" name="Shape 15"/>
          <p:cNvSpPr/>
          <p:nvPr/>
        </p:nvSpPr>
        <p:spPr>
          <a:xfrm>
            <a:off x="8138160" y="2075760"/>
            <a:ext cx="3401280" cy="1782720"/>
          </a:xfrm>
          <a:prstGeom prst="roundRect">
            <a:avLst>
              <a:gd name="adj" fmla="val 7179"/>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08" name="Shape 16"/>
          <p:cNvSpPr/>
          <p:nvPr/>
        </p:nvSpPr>
        <p:spPr>
          <a:xfrm>
            <a:off x="8138160" y="2075760"/>
            <a:ext cx="3401280" cy="6372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19080" rIns="90000" bIns="19080" anchor="t">
            <a:noAutofit/>
          </a:bodyPr>
          <a:lstStyle/>
          <a:p>
            <a:endParaRPr lang="en-US" sz="1800" b="0" u="none" strike="noStrike">
              <a:solidFill>
                <a:srgbClr val="FFFFFF"/>
              </a:solidFill>
              <a:effectLst/>
              <a:uFillTx/>
              <a:latin typeface="Arial"/>
            </a:endParaRPr>
          </a:p>
        </p:txBody>
      </p:sp>
      <p:sp>
        <p:nvSpPr>
          <p:cNvPr id="109" name="Text 17"/>
          <p:cNvSpPr/>
          <p:nvPr/>
        </p:nvSpPr>
        <p:spPr>
          <a:xfrm>
            <a:off x="8339400" y="2286000"/>
            <a:ext cx="594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080" b="1" u="none" strike="noStrike">
                <a:solidFill>
                  <a:srgbClr val="118D8A"/>
                </a:solidFill>
                <a:effectLst/>
                <a:uFillTx/>
                <a:latin typeface="Lato"/>
                <a:ea typeface="Lato"/>
              </a:rPr>
              <a:t>03</a:t>
            </a:r>
            <a:endParaRPr lang="en-US" sz="2080" b="0" u="none" strike="noStrike">
              <a:solidFill>
                <a:srgbClr val="000000"/>
              </a:solidFill>
              <a:effectLst/>
              <a:uFillTx/>
              <a:latin typeface="Arial"/>
            </a:endParaRPr>
          </a:p>
        </p:txBody>
      </p:sp>
      <p:sp>
        <p:nvSpPr>
          <p:cNvPr id="110" name="Text 18"/>
          <p:cNvSpPr/>
          <p:nvPr/>
        </p:nvSpPr>
        <p:spPr>
          <a:xfrm>
            <a:off x="8924400" y="2304360"/>
            <a:ext cx="2459520" cy="52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810" b="1" u="none" strike="noStrike">
                <a:solidFill>
                  <a:srgbClr val="173B59"/>
                </a:solidFill>
                <a:effectLst/>
                <a:uFillTx/>
                <a:latin typeface="Lato"/>
                <a:ea typeface="Lato"/>
              </a:rPr>
              <a:t>Rules vs instructions</a:t>
            </a:r>
            <a:endParaRPr lang="en-US" sz="1810" b="0" u="none" strike="noStrike">
              <a:solidFill>
                <a:srgbClr val="000000"/>
              </a:solidFill>
              <a:effectLst/>
              <a:uFillTx/>
              <a:latin typeface="Arial"/>
            </a:endParaRPr>
          </a:p>
        </p:txBody>
      </p:sp>
      <p:sp>
        <p:nvSpPr>
          <p:cNvPr id="111" name="Text 19"/>
          <p:cNvSpPr/>
          <p:nvPr/>
        </p:nvSpPr>
        <p:spPr>
          <a:xfrm>
            <a:off x="8348400" y="2980800"/>
            <a:ext cx="2944080" cy="60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350" b="0" u="none" strike="noStrike">
                <a:solidFill>
                  <a:srgbClr val="5B7081"/>
                </a:solidFill>
                <a:effectLst/>
                <a:uFillTx/>
                <a:latin typeface="Lato"/>
                <a:ea typeface="Lato"/>
              </a:rPr>
              <a:t>Technical server steps kept apart from lasting regulatory requirements.</a:t>
            </a:r>
            <a:endParaRPr lang="en-US" sz="1350" b="0" u="none" strike="noStrike">
              <a:solidFill>
                <a:srgbClr val="000000"/>
              </a:solidFill>
              <a:effectLst/>
              <a:uFillTx/>
              <a:latin typeface="Arial"/>
            </a:endParaRPr>
          </a:p>
        </p:txBody>
      </p:sp>
      <p:sp>
        <p:nvSpPr>
          <p:cNvPr id="112" name="Shape 20"/>
          <p:cNvSpPr/>
          <p:nvPr/>
        </p:nvSpPr>
        <p:spPr>
          <a:xfrm>
            <a:off x="2523600" y="4096440"/>
            <a:ext cx="3401280" cy="1782720"/>
          </a:xfrm>
          <a:prstGeom prst="roundRect">
            <a:avLst>
              <a:gd name="adj" fmla="val 7179"/>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13" name="Shape 21"/>
          <p:cNvSpPr/>
          <p:nvPr/>
        </p:nvSpPr>
        <p:spPr>
          <a:xfrm>
            <a:off x="2523600" y="4096440"/>
            <a:ext cx="3401280" cy="63720"/>
          </a:xfrm>
          <a:prstGeom prst="rect">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19080" rIns="90000" bIns="19080" anchor="t">
            <a:noAutofit/>
          </a:bodyPr>
          <a:lstStyle/>
          <a:p>
            <a:endParaRPr lang="en-US" sz="1800" b="0" u="none" strike="noStrike">
              <a:solidFill>
                <a:srgbClr val="000000"/>
              </a:solidFill>
              <a:effectLst/>
              <a:uFillTx/>
              <a:latin typeface="Arial"/>
            </a:endParaRPr>
          </a:p>
        </p:txBody>
      </p:sp>
      <p:sp>
        <p:nvSpPr>
          <p:cNvPr id="114" name="Text 22"/>
          <p:cNvSpPr/>
          <p:nvPr/>
        </p:nvSpPr>
        <p:spPr>
          <a:xfrm>
            <a:off x="2724840" y="4306680"/>
            <a:ext cx="594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080" b="1" u="none" strike="noStrike">
                <a:solidFill>
                  <a:srgbClr val="286C9B"/>
                </a:solidFill>
                <a:effectLst/>
                <a:uFillTx/>
                <a:latin typeface="Lato"/>
                <a:ea typeface="Lato"/>
              </a:rPr>
              <a:t>04</a:t>
            </a:r>
            <a:endParaRPr lang="en-US" sz="2080" b="0" u="none" strike="noStrike">
              <a:solidFill>
                <a:srgbClr val="000000"/>
              </a:solidFill>
              <a:effectLst/>
              <a:uFillTx/>
              <a:latin typeface="Arial"/>
            </a:endParaRPr>
          </a:p>
        </p:txBody>
      </p:sp>
      <p:sp>
        <p:nvSpPr>
          <p:cNvPr id="115" name="Text 23"/>
          <p:cNvSpPr/>
          <p:nvPr/>
        </p:nvSpPr>
        <p:spPr>
          <a:xfrm>
            <a:off x="3310200" y="4325040"/>
            <a:ext cx="2459520" cy="52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810" b="1" u="none" strike="noStrike">
                <a:solidFill>
                  <a:srgbClr val="173B59"/>
                </a:solidFill>
                <a:effectLst/>
                <a:uFillTx/>
                <a:latin typeface="Lato"/>
                <a:ea typeface="Lato"/>
              </a:rPr>
              <a:t>Clearer formulae</a:t>
            </a:r>
            <a:endParaRPr lang="en-US" sz="1810" b="0" u="none" strike="noStrike">
              <a:solidFill>
                <a:srgbClr val="000000"/>
              </a:solidFill>
              <a:effectLst/>
              <a:uFillTx/>
              <a:latin typeface="Arial"/>
            </a:endParaRPr>
          </a:p>
        </p:txBody>
      </p:sp>
      <p:sp>
        <p:nvSpPr>
          <p:cNvPr id="116" name="Text 24"/>
          <p:cNvSpPr/>
          <p:nvPr/>
        </p:nvSpPr>
        <p:spPr>
          <a:xfrm>
            <a:off x="2734200" y="5001840"/>
            <a:ext cx="2944080" cy="60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350" b="0" u="none" strike="noStrike">
                <a:solidFill>
                  <a:srgbClr val="5B7081"/>
                </a:solidFill>
                <a:effectLst/>
                <a:uFillTx/>
                <a:latin typeface="Lato"/>
                <a:ea typeface="Lato"/>
              </a:rPr>
              <a:t>Rating and title formulae re-typeset and checked in Appendices 1 and 2.</a:t>
            </a:r>
            <a:endParaRPr lang="en-US" sz="1350" b="0" u="none" strike="noStrike">
              <a:solidFill>
                <a:srgbClr val="000000"/>
              </a:solidFill>
              <a:effectLst/>
              <a:uFillTx/>
              <a:latin typeface="Arial"/>
            </a:endParaRPr>
          </a:p>
        </p:txBody>
      </p:sp>
      <p:sp>
        <p:nvSpPr>
          <p:cNvPr id="117" name="Shape 25"/>
          <p:cNvSpPr/>
          <p:nvPr/>
        </p:nvSpPr>
        <p:spPr>
          <a:xfrm>
            <a:off x="6263640" y="4096440"/>
            <a:ext cx="3401280" cy="1782720"/>
          </a:xfrm>
          <a:prstGeom prst="roundRect">
            <a:avLst>
              <a:gd name="adj" fmla="val 7179"/>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18" name="Shape 26"/>
          <p:cNvSpPr/>
          <p:nvPr/>
        </p:nvSpPr>
        <p:spPr>
          <a:xfrm>
            <a:off x="6263640" y="4096440"/>
            <a:ext cx="3401280" cy="6372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19080" rIns="90000" bIns="19080" anchor="t">
            <a:noAutofit/>
          </a:bodyPr>
          <a:lstStyle/>
          <a:p>
            <a:endParaRPr lang="en-US" sz="1800" b="0" u="none" strike="noStrike">
              <a:solidFill>
                <a:srgbClr val="FFFFFF"/>
              </a:solidFill>
              <a:effectLst/>
              <a:uFillTx/>
              <a:latin typeface="Arial"/>
            </a:endParaRPr>
          </a:p>
        </p:txBody>
      </p:sp>
      <p:sp>
        <p:nvSpPr>
          <p:cNvPr id="119" name="Text 27"/>
          <p:cNvSpPr/>
          <p:nvPr/>
        </p:nvSpPr>
        <p:spPr>
          <a:xfrm>
            <a:off x="6464880" y="4306680"/>
            <a:ext cx="594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080" b="1" u="none" strike="noStrike">
                <a:solidFill>
                  <a:srgbClr val="118D8A"/>
                </a:solidFill>
                <a:effectLst/>
                <a:uFillTx/>
                <a:latin typeface="Lato"/>
                <a:ea typeface="Lato"/>
              </a:rPr>
              <a:t>05</a:t>
            </a:r>
            <a:endParaRPr lang="en-US" sz="2080" b="0" u="none" strike="noStrike">
              <a:solidFill>
                <a:srgbClr val="000000"/>
              </a:solidFill>
              <a:effectLst/>
              <a:uFillTx/>
              <a:latin typeface="Arial"/>
            </a:endParaRPr>
          </a:p>
        </p:txBody>
      </p:sp>
      <p:sp>
        <p:nvSpPr>
          <p:cNvPr id="120" name="Text 28"/>
          <p:cNvSpPr/>
          <p:nvPr/>
        </p:nvSpPr>
        <p:spPr>
          <a:xfrm>
            <a:off x="7049880" y="4325040"/>
            <a:ext cx="2459520" cy="52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810" b="1" u="none" strike="noStrike">
                <a:solidFill>
                  <a:srgbClr val="173B59"/>
                </a:solidFill>
                <a:effectLst/>
                <a:uFillTx/>
                <a:latin typeface="Lato"/>
                <a:ea typeface="Lato"/>
              </a:rPr>
              <a:t>Consistent language</a:t>
            </a:r>
            <a:endParaRPr lang="en-US" sz="1810" b="0" u="none" strike="noStrike">
              <a:solidFill>
                <a:srgbClr val="000000"/>
              </a:solidFill>
              <a:effectLst/>
              <a:uFillTx/>
              <a:latin typeface="Arial"/>
            </a:endParaRPr>
          </a:p>
        </p:txBody>
      </p:sp>
      <p:sp>
        <p:nvSpPr>
          <p:cNvPr id="121" name="Text 29"/>
          <p:cNvSpPr/>
          <p:nvPr/>
        </p:nvSpPr>
        <p:spPr>
          <a:xfrm>
            <a:off x="6473880" y="5001840"/>
            <a:ext cx="2944080" cy="60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350" b="0" u="none" strike="noStrike">
                <a:solidFill>
                  <a:srgbClr val="5B7081"/>
                </a:solidFill>
                <a:effectLst/>
                <a:uFillTx/>
                <a:latin typeface="Lato"/>
                <a:ea typeface="Lato"/>
              </a:rPr>
              <a:t>Common terms, headings and LaTeX cross-references.</a:t>
            </a:r>
            <a:endParaRPr lang="en-US" sz="1350" b="0" u="none" strike="noStrike">
              <a:solidFill>
                <a:srgbClr val="000000"/>
              </a:solidFill>
              <a:effectLst/>
              <a:uFillTx/>
              <a:latin typeface="Arial"/>
            </a:endParaRPr>
          </a:p>
        </p:txBody>
      </p:sp>
      <p:sp>
        <p:nvSpPr>
          <p:cNvPr id="122" name="Shape 30"/>
          <p:cNvSpPr/>
          <p:nvPr/>
        </p:nvSpPr>
        <p:spPr>
          <a:xfrm>
            <a:off x="621720" y="6519600"/>
            <a:ext cx="10927080" cy="360"/>
          </a:xfrm>
          <a:prstGeom prst="line">
            <a:avLst/>
          </a:prstGeom>
          <a:ln w="8255">
            <a:solidFill>
              <a:srgbClr val="DAE4E9"/>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23" name="Text 31"/>
          <p:cNvSpPr/>
          <p:nvPr/>
        </p:nvSpPr>
        <p:spPr>
          <a:xfrm>
            <a:off x="640080" y="6583680"/>
            <a:ext cx="685764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60" b="1" u="none" strike="noStrike" spc="111">
                <a:solidFill>
                  <a:srgbClr val="5B7081"/>
                </a:solidFill>
                <a:effectLst/>
                <a:uFillTx/>
                <a:latin typeface="Lato"/>
                <a:ea typeface="Lato"/>
              </a:rPr>
              <a:t>ICCF RULES AUDIT 2027  •  REVIEW DRAFT</a:t>
            </a:r>
            <a:endParaRPr lang="en-US" sz="860" b="0" u="none" strike="noStrike">
              <a:solidFill>
                <a:srgbClr val="000000"/>
              </a:solidFill>
              <a:effectLst/>
              <a:uFillTx/>
              <a:latin typeface="Arial"/>
            </a:endParaRPr>
          </a:p>
        </p:txBody>
      </p:sp>
      <p:sp>
        <p:nvSpPr>
          <p:cNvPr id="124" name="Text 32"/>
          <p:cNvSpPr/>
          <p:nvPr/>
        </p:nvSpPr>
        <p:spPr>
          <a:xfrm>
            <a:off x="10789920" y="6574680"/>
            <a:ext cx="73116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860" b="1" u="none" strike="noStrike">
                <a:solidFill>
                  <a:srgbClr val="5B7081"/>
                </a:solidFill>
                <a:effectLst/>
                <a:uFillTx/>
                <a:latin typeface="Lato"/>
                <a:ea typeface="Lato"/>
              </a:rPr>
              <a:t>03 / 05</a:t>
            </a:r>
            <a:endParaRPr lang="en-US" sz="860" b="0" u="none" strike="noStrike">
              <a:solidFill>
                <a:srgbClr val="000000"/>
              </a:solidFill>
              <a:effectLst/>
              <a:uFillTx/>
              <a:latin typeface="Arial"/>
            </a:endParaRPr>
          </a:p>
        </p:txBody>
      </p:sp>
      <p:pic>
        <p:nvPicPr>
          <p:cNvPr id="2" name="Slide_3 ElevenLabs_2026-10-10T18_10_46_Eldrin - Crisp British Baritone_pvc_sp110_s49_sb75_v4">
            <a:hlinkClick r:id="" action="ppaction://media"/>
            <a:extLst>
              <a:ext uri="{FF2B5EF4-FFF2-40B4-BE49-F238E27FC236}">
                <a16:creationId xmlns:a16="http://schemas.microsoft.com/office/drawing/2014/main" id="{8B49727D-EFB0-0A17-D8F7-30F475DEAE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5542" y="5718175"/>
            <a:ext cx="450850" cy="450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1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0"/>
          <p:cNvSpPr/>
          <p:nvPr/>
        </p:nvSpPr>
        <p:spPr>
          <a:xfrm>
            <a:off x="0" y="0"/>
            <a:ext cx="12191400" cy="6857640"/>
          </a:xfrm>
          <a:prstGeom prst="rect">
            <a:avLst/>
          </a:prstGeom>
          <a:solidFill>
            <a:srgbClr val="F7F9FC"/>
          </a:solidFill>
          <a:ln w="12700">
            <a:solidFill>
              <a:srgbClr val="F7F9FC">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26" name="Shape 1"/>
          <p:cNvSpPr/>
          <p:nvPr/>
        </p:nvSpPr>
        <p:spPr>
          <a:xfrm>
            <a:off x="640080" y="448200"/>
            <a:ext cx="91080" cy="32868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27" name="Text 2"/>
          <p:cNvSpPr/>
          <p:nvPr/>
        </p:nvSpPr>
        <p:spPr>
          <a:xfrm>
            <a:off x="923400" y="484560"/>
            <a:ext cx="9417960" cy="191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100" b="1" u="none" strike="noStrike" spc="150">
                <a:solidFill>
                  <a:srgbClr val="286C9B"/>
                </a:solidFill>
                <a:effectLst/>
                <a:uFillTx/>
                <a:latin typeface="Lato"/>
                <a:ea typeface="Lato"/>
              </a:rPr>
              <a:t>04  /  QUALITY AND GOVERNANCE</a:t>
            </a:r>
            <a:endParaRPr lang="en-US" sz="1100" b="0" u="none" strike="noStrike">
              <a:solidFill>
                <a:srgbClr val="000000"/>
              </a:solidFill>
              <a:effectLst/>
              <a:uFillTx/>
              <a:latin typeface="Arial"/>
            </a:endParaRPr>
          </a:p>
        </p:txBody>
      </p:sp>
      <p:sp>
        <p:nvSpPr>
          <p:cNvPr id="128" name="Text 3"/>
          <p:cNvSpPr/>
          <p:nvPr/>
        </p:nvSpPr>
        <p:spPr>
          <a:xfrm>
            <a:off x="640080" y="914400"/>
            <a:ext cx="1101816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950" b="1" u="none" strike="noStrike">
                <a:solidFill>
                  <a:srgbClr val="173B59"/>
                </a:solidFill>
                <a:effectLst/>
                <a:uFillTx/>
                <a:latin typeface="Lato"/>
                <a:ea typeface="Lato"/>
              </a:rPr>
              <a:t>A clear record — and clear approval steps</a:t>
            </a:r>
            <a:endParaRPr lang="en-US" sz="2950" b="0" u="none" strike="noStrike">
              <a:solidFill>
                <a:srgbClr val="000000"/>
              </a:solidFill>
              <a:effectLst/>
              <a:uFillTx/>
              <a:latin typeface="Arial"/>
            </a:endParaRPr>
          </a:p>
        </p:txBody>
      </p:sp>
      <p:sp>
        <p:nvSpPr>
          <p:cNvPr id="129" name="Text 4"/>
          <p:cNvSpPr/>
          <p:nvPr/>
        </p:nvSpPr>
        <p:spPr>
          <a:xfrm>
            <a:off x="658440" y="1591200"/>
            <a:ext cx="10881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550" b="0" u="none" strike="noStrike">
                <a:solidFill>
                  <a:srgbClr val="5B7081"/>
                </a:solidFill>
                <a:effectLst/>
                <a:uFillTx/>
                <a:latin typeface="Lato"/>
                <a:ea typeface="Lato"/>
              </a:rPr>
              <a:t>The audit supports ICCF decisions; it does not replace the approval process.</a:t>
            </a:r>
            <a:endParaRPr lang="en-US" sz="1550" b="0" u="none" strike="noStrike">
              <a:solidFill>
                <a:srgbClr val="000000"/>
              </a:solidFill>
              <a:effectLst/>
              <a:uFillTx/>
              <a:latin typeface="Arial"/>
            </a:endParaRPr>
          </a:p>
        </p:txBody>
      </p:sp>
      <p:sp>
        <p:nvSpPr>
          <p:cNvPr id="130" name="Shape 5"/>
          <p:cNvSpPr/>
          <p:nvPr/>
        </p:nvSpPr>
        <p:spPr>
          <a:xfrm>
            <a:off x="658440" y="2084760"/>
            <a:ext cx="5239080" cy="3291480"/>
          </a:xfrm>
          <a:prstGeom prst="roundRect">
            <a:avLst>
              <a:gd name="adj" fmla="val 3611"/>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31" name="Shape 6"/>
          <p:cNvSpPr/>
          <p:nvPr/>
        </p:nvSpPr>
        <p:spPr>
          <a:xfrm>
            <a:off x="658440" y="2084760"/>
            <a:ext cx="72720" cy="329148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32" name="Text 7"/>
          <p:cNvSpPr/>
          <p:nvPr/>
        </p:nvSpPr>
        <p:spPr>
          <a:xfrm>
            <a:off x="969120" y="2359080"/>
            <a:ext cx="4480200" cy="24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350" b="1" u="none" strike="noStrike" spc="111">
                <a:solidFill>
                  <a:srgbClr val="118D8A"/>
                </a:solidFill>
                <a:effectLst/>
                <a:uFillTx/>
                <a:latin typeface="Lato"/>
                <a:ea typeface="Lato"/>
              </a:rPr>
              <a:t>DOCUMENTED AND CHECKED</a:t>
            </a:r>
            <a:endParaRPr lang="en-US" sz="1350" b="0" u="none" strike="noStrike">
              <a:solidFill>
                <a:srgbClr val="000000"/>
              </a:solidFill>
              <a:effectLst/>
              <a:uFillTx/>
              <a:latin typeface="Arial"/>
            </a:endParaRPr>
          </a:p>
        </p:txBody>
      </p:sp>
      <p:sp>
        <p:nvSpPr>
          <p:cNvPr id="133" name="Shape 8"/>
          <p:cNvSpPr/>
          <p:nvPr/>
        </p:nvSpPr>
        <p:spPr>
          <a:xfrm>
            <a:off x="978480" y="2898720"/>
            <a:ext cx="191520" cy="191520"/>
          </a:xfrm>
          <a:prstGeom prst="ellipse">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34" name="Text 9"/>
          <p:cNvSpPr/>
          <p:nvPr/>
        </p:nvSpPr>
        <p:spPr>
          <a:xfrm>
            <a:off x="1013040" y="2903400"/>
            <a:ext cx="13680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9999"/>
          </a:bodyPr>
          <a:lstStyle/>
          <a:p>
            <a:pPr algn="ctr" defTabSz="914400">
              <a:lnSpc>
                <a:spcPct val="100000"/>
              </a:lnSpc>
              <a:tabLst>
                <a:tab pos="0" algn="l"/>
              </a:tabLst>
            </a:pPr>
            <a:r>
              <a:rPr lang="en-US" sz="1000" b="1" u="none" strike="noStrike">
                <a:solidFill>
                  <a:srgbClr val="FFFFFF"/>
                </a:solidFill>
                <a:effectLst/>
                <a:uFillTx/>
                <a:latin typeface="Lato"/>
                <a:ea typeface="Lato"/>
              </a:rPr>
              <a:t>✓</a:t>
            </a:r>
            <a:endParaRPr lang="en-US" sz="1000" b="0" u="none" strike="noStrike">
              <a:solidFill>
                <a:srgbClr val="000000"/>
              </a:solidFill>
              <a:effectLst/>
              <a:uFillTx/>
              <a:latin typeface="Arial"/>
            </a:endParaRPr>
          </a:p>
        </p:txBody>
      </p:sp>
      <p:sp>
        <p:nvSpPr>
          <p:cNvPr id="135" name="Text 10"/>
          <p:cNvSpPr/>
          <p:nvPr/>
        </p:nvSpPr>
        <p:spPr>
          <a:xfrm>
            <a:off x="1316880" y="2807280"/>
            <a:ext cx="4160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9999"/>
          </a:bodyPr>
          <a:lstStyle/>
          <a:p>
            <a:pPr defTabSz="914400">
              <a:lnSpc>
                <a:spcPct val="100000"/>
              </a:lnSpc>
              <a:tabLst>
                <a:tab pos="0" algn="l"/>
              </a:tabLst>
            </a:pPr>
            <a:r>
              <a:rPr lang="en-US" sz="1720" b="1" u="none" strike="noStrike">
                <a:solidFill>
                  <a:srgbClr val="173B59"/>
                </a:solidFill>
                <a:effectLst/>
                <a:uFillTx/>
                <a:latin typeface="Lato"/>
                <a:ea typeface="Lato"/>
              </a:rPr>
              <a:t>10 Audit Logs</a:t>
            </a:r>
            <a:endParaRPr lang="en-US" sz="1720" b="0" u="none" strike="noStrike">
              <a:solidFill>
                <a:srgbClr val="000000"/>
              </a:solidFill>
              <a:effectLst/>
              <a:uFillTx/>
              <a:latin typeface="Arial"/>
            </a:endParaRPr>
          </a:p>
        </p:txBody>
      </p:sp>
      <p:sp>
        <p:nvSpPr>
          <p:cNvPr id="136" name="Text 11"/>
          <p:cNvSpPr/>
          <p:nvPr/>
        </p:nvSpPr>
        <p:spPr>
          <a:xfrm>
            <a:off x="1316880" y="3099960"/>
            <a:ext cx="4160160" cy="282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340" b="0" u="none" strike="noStrike">
                <a:solidFill>
                  <a:srgbClr val="5B7081"/>
                </a:solidFill>
                <a:effectLst/>
                <a:uFillTx/>
                <a:latin typeface="Lato"/>
                <a:ea typeface="Lato"/>
              </a:rPr>
              <a:t>Reasons for changes can be traced.</a:t>
            </a:r>
            <a:endParaRPr lang="en-US" sz="1340" b="0" u="none" strike="noStrike">
              <a:solidFill>
                <a:srgbClr val="000000"/>
              </a:solidFill>
              <a:effectLst/>
              <a:uFillTx/>
              <a:latin typeface="Arial"/>
            </a:endParaRPr>
          </a:p>
        </p:txBody>
      </p:sp>
      <p:sp>
        <p:nvSpPr>
          <p:cNvPr id="137" name="Shape 12"/>
          <p:cNvSpPr/>
          <p:nvPr/>
        </p:nvSpPr>
        <p:spPr>
          <a:xfrm>
            <a:off x="978480" y="3611880"/>
            <a:ext cx="191520" cy="191520"/>
          </a:xfrm>
          <a:prstGeom prst="ellipse">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38" name="Text 13"/>
          <p:cNvSpPr/>
          <p:nvPr/>
        </p:nvSpPr>
        <p:spPr>
          <a:xfrm>
            <a:off x="1013040" y="3616560"/>
            <a:ext cx="13680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9999"/>
          </a:bodyPr>
          <a:lstStyle/>
          <a:p>
            <a:pPr algn="ctr" defTabSz="914400">
              <a:lnSpc>
                <a:spcPct val="100000"/>
              </a:lnSpc>
              <a:tabLst>
                <a:tab pos="0" algn="l"/>
              </a:tabLst>
            </a:pPr>
            <a:r>
              <a:rPr lang="en-US" sz="1000" b="1" u="none" strike="noStrike">
                <a:solidFill>
                  <a:srgbClr val="FFFFFF"/>
                </a:solidFill>
                <a:effectLst/>
                <a:uFillTx/>
                <a:latin typeface="Lato"/>
                <a:ea typeface="Lato"/>
              </a:rPr>
              <a:t>✓</a:t>
            </a:r>
            <a:endParaRPr lang="en-US" sz="1000" b="0" u="none" strike="noStrike">
              <a:solidFill>
                <a:srgbClr val="000000"/>
              </a:solidFill>
              <a:effectLst/>
              <a:uFillTx/>
              <a:latin typeface="Arial"/>
            </a:endParaRPr>
          </a:p>
        </p:txBody>
      </p:sp>
      <p:sp>
        <p:nvSpPr>
          <p:cNvPr id="139" name="Text 14"/>
          <p:cNvSpPr/>
          <p:nvPr/>
        </p:nvSpPr>
        <p:spPr>
          <a:xfrm>
            <a:off x="1316880" y="3520440"/>
            <a:ext cx="4160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9999"/>
          </a:bodyPr>
          <a:lstStyle/>
          <a:p>
            <a:pPr defTabSz="914400">
              <a:lnSpc>
                <a:spcPct val="100000"/>
              </a:lnSpc>
              <a:tabLst>
                <a:tab pos="0" algn="l"/>
              </a:tabLst>
            </a:pPr>
            <a:r>
              <a:rPr lang="en-US" sz="1720" b="1" u="none" strike="noStrike">
                <a:solidFill>
                  <a:srgbClr val="173B59"/>
                </a:solidFill>
                <a:effectLst/>
                <a:uFillTx/>
                <a:latin typeface="Lato"/>
                <a:ea typeface="Lato"/>
              </a:rPr>
              <a:t>Editorial Guide</a:t>
            </a:r>
            <a:endParaRPr lang="en-US" sz="1720" b="0" u="none" strike="noStrike">
              <a:solidFill>
                <a:srgbClr val="000000"/>
              </a:solidFill>
              <a:effectLst/>
              <a:uFillTx/>
              <a:latin typeface="Arial"/>
            </a:endParaRPr>
          </a:p>
        </p:txBody>
      </p:sp>
      <p:sp>
        <p:nvSpPr>
          <p:cNvPr id="140" name="Text 15"/>
          <p:cNvSpPr/>
          <p:nvPr/>
        </p:nvSpPr>
        <p:spPr>
          <a:xfrm>
            <a:off x="1316880" y="3813120"/>
            <a:ext cx="4160160" cy="282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340" b="0" u="none" strike="noStrike">
                <a:solidFill>
                  <a:srgbClr val="5B7081"/>
                </a:solidFill>
                <a:effectLst/>
                <a:uFillTx/>
                <a:latin typeface="Lato"/>
                <a:ea typeface="Lato"/>
              </a:rPr>
              <a:t>Common drafting and technical rules.</a:t>
            </a:r>
            <a:endParaRPr lang="en-US" sz="1340" b="0" u="none" strike="noStrike">
              <a:solidFill>
                <a:srgbClr val="000000"/>
              </a:solidFill>
              <a:effectLst/>
              <a:uFillTx/>
              <a:latin typeface="Arial"/>
            </a:endParaRPr>
          </a:p>
        </p:txBody>
      </p:sp>
      <p:sp>
        <p:nvSpPr>
          <p:cNvPr id="141" name="Shape 16"/>
          <p:cNvSpPr/>
          <p:nvPr/>
        </p:nvSpPr>
        <p:spPr>
          <a:xfrm>
            <a:off x="978480" y="4325040"/>
            <a:ext cx="191520" cy="191520"/>
          </a:xfrm>
          <a:prstGeom prst="ellipse">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42" name="Text 17"/>
          <p:cNvSpPr/>
          <p:nvPr/>
        </p:nvSpPr>
        <p:spPr>
          <a:xfrm>
            <a:off x="1013040" y="4329720"/>
            <a:ext cx="13680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9999"/>
          </a:bodyPr>
          <a:lstStyle/>
          <a:p>
            <a:pPr algn="ctr" defTabSz="914400">
              <a:lnSpc>
                <a:spcPct val="100000"/>
              </a:lnSpc>
              <a:tabLst>
                <a:tab pos="0" algn="l"/>
              </a:tabLst>
            </a:pPr>
            <a:r>
              <a:rPr lang="en-US" sz="1000" b="1" u="none" strike="noStrike">
                <a:solidFill>
                  <a:srgbClr val="FFFFFF"/>
                </a:solidFill>
                <a:effectLst/>
                <a:uFillTx/>
                <a:latin typeface="Lato"/>
                <a:ea typeface="Lato"/>
              </a:rPr>
              <a:t>✓</a:t>
            </a:r>
            <a:endParaRPr lang="en-US" sz="1000" b="0" u="none" strike="noStrike">
              <a:solidFill>
                <a:srgbClr val="000000"/>
              </a:solidFill>
              <a:effectLst/>
              <a:uFillTx/>
              <a:latin typeface="Arial"/>
            </a:endParaRPr>
          </a:p>
        </p:txBody>
      </p:sp>
      <p:sp>
        <p:nvSpPr>
          <p:cNvPr id="143" name="Text 18"/>
          <p:cNvSpPr/>
          <p:nvPr/>
        </p:nvSpPr>
        <p:spPr>
          <a:xfrm>
            <a:off x="1316880" y="4233600"/>
            <a:ext cx="4160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9999"/>
          </a:bodyPr>
          <a:lstStyle/>
          <a:p>
            <a:pPr defTabSz="914400">
              <a:lnSpc>
                <a:spcPct val="100000"/>
              </a:lnSpc>
              <a:tabLst>
                <a:tab pos="0" algn="l"/>
              </a:tabLst>
            </a:pPr>
            <a:r>
              <a:rPr lang="en-US" sz="1720" b="1" u="none" strike="noStrike">
                <a:solidFill>
                  <a:srgbClr val="173B59"/>
                </a:solidFill>
                <a:effectLst/>
                <a:uFillTx/>
                <a:latin typeface="Lato"/>
                <a:ea typeface="Lato"/>
              </a:rPr>
              <a:t>Cross-document review</a:t>
            </a:r>
            <a:endParaRPr lang="en-US" sz="1720" b="0" u="none" strike="noStrike">
              <a:solidFill>
                <a:srgbClr val="000000"/>
              </a:solidFill>
              <a:effectLst/>
              <a:uFillTx/>
              <a:latin typeface="Arial"/>
            </a:endParaRPr>
          </a:p>
        </p:txBody>
      </p:sp>
      <p:sp>
        <p:nvSpPr>
          <p:cNvPr id="144" name="Text 19"/>
          <p:cNvSpPr/>
          <p:nvPr/>
        </p:nvSpPr>
        <p:spPr>
          <a:xfrm>
            <a:off x="1316880" y="4526280"/>
            <a:ext cx="4160160" cy="282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340" b="0" u="none" strike="noStrike">
                <a:solidFill>
                  <a:srgbClr val="5B7081"/>
                </a:solidFill>
                <a:effectLst/>
                <a:uFillTx/>
                <a:latin typeface="Lato"/>
                <a:ea typeface="Lato"/>
              </a:rPr>
              <a:t>References and responsibilities checked.</a:t>
            </a:r>
            <a:endParaRPr lang="en-US" sz="1340" b="0" u="none" strike="noStrike">
              <a:solidFill>
                <a:srgbClr val="000000"/>
              </a:solidFill>
              <a:effectLst/>
              <a:uFillTx/>
              <a:latin typeface="Arial"/>
            </a:endParaRPr>
          </a:p>
        </p:txBody>
      </p:sp>
      <p:sp>
        <p:nvSpPr>
          <p:cNvPr id="145" name="Shape 20"/>
          <p:cNvSpPr/>
          <p:nvPr/>
        </p:nvSpPr>
        <p:spPr>
          <a:xfrm>
            <a:off x="6217920" y="2084760"/>
            <a:ext cx="5303160" cy="3291480"/>
          </a:xfrm>
          <a:prstGeom prst="roundRect">
            <a:avLst>
              <a:gd name="adj" fmla="val 3611"/>
            </a:avLst>
          </a:prstGeom>
          <a:solidFill>
            <a:srgbClr val="173B59"/>
          </a:solidFill>
          <a:ln w="12700">
            <a:solidFill>
              <a:srgbClr val="173B5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46" name="Shape 21"/>
          <p:cNvSpPr/>
          <p:nvPr/>
        </p:nvSpPr>
        <p:spPr>
          <a:xfrm>
            <a:off x="6217920" y="2084760"/>
            <a:ext cx="72720" cy="3291480"/>
          </a:xfrm>
          <a:prstGeom prst="rect">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47" name="Text 22"/>
          <p:cNvSpPr/>
          <p:nvPr/>
        </p:nvSpPr>
        <p:spPr>
          <a:xfrm>
            <a:off x="6546960" y="2359080"/>
            <a:ext cx="4480200" cy="24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350" b="1" u="none" strike="noStrike" spc="99">
                <a:solidFill>
                  <a:srgbClr val="D2DFEA"/>
                </a:solidFill>
                <a:effectLst/>
                <a:uFillTx/>
                <a:latin typeface="Lato"/>
                <a:ea typeface="Lato"/>
              </a:rPr>
              <a:t>FOCUSED REVIEW STILL NEEDED</a:t>
            </a:r>
            <a:endParaRPr lang="en-US" sz="1350" b="0" u="none" strike="noStrike">
              <a:solidFill>
                <a:srgbClr val="000000"/>
              </a:solidFill>
              <a:effectLst/>
              <a:uFillTx/>
              <a:latin typeface="Arial"/>
            </a:endParaRPr>
          </a:p>
        </p:txBody>
      </p:sp>
      <p:sp>
        <p:nvSpPr>
          <p:cNvPr id="148" name="Text 23"/>
          <p:cNvSpPr/>
          <p:nvPr/>
        </p:nvSpPr>
        <p:spPr>
          <a:xfrm>
            <a:off x="6565320" y="2797920"/>
            <a:ext cx="1051200" cy="859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5100" b="1" u="none" strike="noStrike">
                <a:solidFill>
                  <a:srgbClr val="FFFFFF"/>
                </a:solidFill>
                <a:effectLst/>
                <a:uFillTx/>
                <a:latin typeface="Lato"/>
                <a:ea typeface="Lato"/>
              </a:rPr>
              <a:t>6</a:t>
            </a:r>
            <a:endParaRPr lang="en-US" sz="5100" b="0" u="none" strike="noStrike">
              <a:solidFill>
                <a:srgbClr val="000000"/>
              </a:solidFill>
              <a:effectLst/>
              <a:uFillTx/>
              <a:latin typeface="Arial"/>
            </a:endParaRPr>
          </a:p>
        </p:txBody>
      </p:sp>
      <p:sp>
        <p:nvSpPr>
          <p:cNvPr id="149" name="Text 24"/>
          <p:cNvSpPr/>
          <p:nvPr/>
        </p:nvSpPr>
        <p:spPr>
          <a:xfrm>
            <a:off x="7571160" y="2853000"/>
            <a:ext cx="3602520" cy="813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150" b="1" u="none" strike="noStrike">
                <a:solidFill>
                  <a:srgbClr val="FFFFFF"/>
                </a:solidFill>
                <a:effectLst/>
                <a:uFillTx/>
                <a:latin typeface="Lato"/>
                <a:ea typeface="Lato"/>
              </a:rPr>
              <a:t>matters for decision</a:t>
            </a:r>
            <a:endParaRPr lang="en-US" sz="2150" b="0" u="none" strike="noStrike">
              <a:solidFill>
                <a:srgbClr val="000000"/>
              </a:solidFill>
              <a:effectLst/>
              <a:uFillTx/>
              <a:latin typeface="Arial"/>
            </a:endParaRPr>
          </a:p>
          <a:p>
            <a:pPr defTabSz="914400">
              <a:lnSpc>
                <a:spcPct val="100000"/>
              </a:lnSpc>
              <a:tabLst>
                <a:tab pos="0" algn="l"/>
              </a:tabLst>
            </a:pPr>
            <a:r>
              <a:rPr lang="en-US" sz="2150" b="1" u="none" strike="noStrike">
                <a:solidFill>
                  <a:srgbClr val="FFFFFF"/>
                </a:solidFill>
                <a:effectLst/>
                <a:uFillTx/>
                <a:latin typeface="Lato"/>
                <a:ea typeface="Lato"/>
              </a:rPr>
              <a:t>or confirmation</a:t>
            </a:r>
            <a:endParaRPr lang="en-US" sz="2150" b="0" u="none" strike="noStrike">
              <a:solidFill>
                <a:srgbClr val="000000"/>
              </a:solidFill>
              <a:effectLst/>
              <a:uFillTx/>
              <a:latin typeface="Arial"/>
            </a:endParaRPr>
          </a:p>
        </p:txBody>
      </p:sp>
      <p:sp>
        <p:nvSpPr>
          <p:cNvPr id="150" name="Shape 25"/>
          <p:cNvSpPr/>
          <p:nvPr/>
        </p:nvSpPr>
        <p:spPr>
          <a:xfrm>
            <a:off x="6574320" y="3931920"/>
            <a:ext cx="4507920" cy="360"/>
          </a:xfrm>
          <a:prstGeom prst="line">
            <a:avLst/>
          </a:prstGeom>
          <a:ln w="12700">
            <a:solidFill>
              <a:srgbClr val="51718C"/>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51" name="Text 26"/>
          <p:cNvSpPr/>
          <p:nvPr/>
        </p:nvSpPr>
        <p:spPr>
          <a:xfrm>
            <a:off x="6592680" y="4123800"/>
            <a:ext cx="4434480" cy="310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610" b="1" u="none" strike="noStrike">
                <a:solidFill>
                  <a:srgbClr val="DBE8F0"/>
                </a:solidFill>
                <a:effectLst/>
                <a:uFillTx/>
                <a:latin typeface="Lato"/>
                <a:ea typeface="Lato"/>
              </a:rPr>
              <a:t>These are not six confirmed errors.</a:t>
            </a:r>
            <a:endParaRPr lang="en-US" sz="1610" b="0" u="none" strike="noStrike">
              <a:solidFill>
                <a:srgbClr val="000000"/>
              </a:solidFill>
              <a:effectLst/>
              <a:uFillTx/>
              <a:latin typeface="Arial"/>
            </a:endParaRPr>
          </a:p>
        </p:txBody>
      </p:sp>
      <p:sp>
        <p:nvSpPr>
          <p:cNvPr id="152" name="Text 27"/>
          <p:cNvSpPr/>
          <p:nvPr/>
        </p:nvSpPr>
        <p:spPr>
          <a:xfrm>
            <a:off x="6592680" y="4572000"/>
            <a:ext cx="4434480" cy="5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0" u="none" strike="noStrike">
                <a:solidFill>
                  <a:srgbClr val="BBD0DF"/>
                </a:solidFill>
                <a:effectLst/>
                <a:uFillTx/>
                <a:latin typeface="Lato"/>
                <a:ea typeface="Lato"/>
              </a:rPr>
              <a:t>The approval route and Congress 2026</a:t>
            </a:r>
            <a:endParaRPr lang="en-US" sz="1450" b="0" u="none" strike="noStrike">
              <a:solidFill>
                <a:srgbClr val="000000"/>
              </a:solidFill>
              <a:effectLst/>
              <a:uFillTx/>
              <a:latin typeface="Arial"/>
            </a:endParaRPr>
          </a:p>
          <a:p>
            <a:pPr defTabSz="914400">
              <a:lnSpc>
                <a:spcPct val="100000"/>
              </a:lnSpc>
              <a:tabLst>
                <a:tab pos="0" algn="l"/>
              </a:tabLst>
            </a:pPr>
            <a:r>
              <a:rPr lang="en-US" sz="1450" b="0" u="none" strike="noStrike">
                <a:solidFill>
                  <a:srgbClr val="BBD0DF"/>
                </a:solidFill>
                <a:effectLst/>
                <a:uFillTx/>
                <a:latin typeface="Lato"/>
                <a:ea typeface="Lato"/>
              </a:rPr>
              <a:t>updates must also be confirmed.</a:t>
            </a:r>
            <a:endParaRPr lang="en-US" sz="1450" b="0" u="none" strike="noStrike">
              <a:solidFill>
                <a:srgbClr val="000000"/>
              </a:solidFill>
              <a:effectLst/>
              <a:uFillTx/>
              <a:latin typeface="Arial"/>
            </a:endParaRPr>
          </a:p>
        </p:txBody>
      </p:sp>
      <p:sp>
        <p:nvSpPr>
          <p:cNvPr id="153" name="Shape 28"/>
          <p:cNvSpPr/>
          <p:nvPr/>
        </p:nvSpPr>
        <p:spPr>
          <a:xfrm>
            <a:off x="658440" y="5596200"/>
            <a:ext cx="10881000" cy="493560"/>
          </a:xfrm>
          <a:prstGeom prst="roundRect">
            <a:avLst>
              <a:gd name="adj" fmla="val 14815"/>
            </a:avLst>
          </a:prstGeom>
          <a:solidFill>
            <a:srgbClr val="EAF3F8"/>
          </a:solidFill>
          <a:ln w="12700">
            <a:solidFill>
              <a:srgbClr val="EAF3F8"/>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54" name="Text 29"/>
          <p:cNvSpPr/>
          <p:nvPr/>
        </p:nvSpPr>
        <p:spPr>
          <a:xfrm>
            <a:off x="831960" y="5715000"/>
            <a:ext cx="105609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410" b="1" u="none" strike="noStrike">
                <a:solidFill>
                  <a:srgbClr val="173B59"/>
                </a:solidFill>
                <a:effectLst/>
                <a:uFillTx/>
                <a:latin typeface="Lato"/>
                <a:ea typeface="Lato"/>
              </a:rPr>
              <a:t>Editorial review is complete. Formal ICCF approval is a separate step.</a:t>
            </a:r>
            <a:endParaRPr lang="en-US" sz="1410" b="0" u="none" strike="noStrike">
              <a:solidFill>
                <a:srgbClr val="000000"/>
              </a:solidFill>
              <a:effectLst/>
              <a:uFillTx/>
              <a:latin typeface="Arial"/>
            </a:endParaRPr>
          </a:p>
        </p:txBody>
      </p:sp>
      <p:sp>
        <p:nvSpPr>
          <p:cNvPr id="155" name="Shape 30"/>
          <p:cNvSpPr/>
          <p:nvPr/>
        </p:nvSpPr>
        <p:spPr>
          <a:xfrm>
            <a:off x="621720" y="6519600"/>
            <a:ext cx="10927080" cy="360"/>
          </a:xfrm>
          <a:prstGeom prst="line">
            <a:avLst/>
          </a:prstGeom>
          <a:ln w="8255">
            <a:solidFill>
              <a:srgbClr val="DAE4E9"/>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56" name="Text 31"/>
          <p:cNvSpPr/>
          <p:nvPr/>
        </p:nvSpPr>
        <p:spPr>
          <a:xfrm>
            <a:off x="640080" y="6583680"/>
            <a:ext cx="685764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60" b="1" u="none" strike="noStrike" spc="111">
                <a:solidFill>
                  <a:srgbClr val="5B7081"/>
                </a:solidFill>
                <a:effectLst/>
                <a:uFillTx/>
                <a:latin typeface="Lato"/>
                <a:ea typeface="Lato"/>
              </a:rPr>
              <a:t>ICCF RULES AUDIT 2027  •  REVIEW DRAFT</a:t>
            </a:r>
            <a:endParaRPr lang="en-US" sz="860" b="0" u="none" strike="noStrike">
              <a:solidFill>
                <a:srgbClr val="000000"/>
              </a:solidFill>
              <a:effectLst/>
              <a:uFillTx/>
              <a:latin typeface="Arial"/>
            </a:endParaRPr>
          </a:p>
        </p:txBody>
      </p:sp>
      <p:sp>
        <p:nvSpPr>
          <p:cNvPr id="157" name="Text 32"/>
          <p:cNvSpPr/>
          <p:nvPr/>
        </p:nvSpPr>
        <p:spPr>
          <a:xfrm>
            <a:off x="10789920" y="6574680"/>
            <a:ext cx="73116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860" b="1" u="none" strike="noStrike">
                <a:solidFill>
                  <a:srgbClr val="5B7081"/>
                </a:solidFill>
                <a:effectLst/>
                <a:uFillTx/>
                <a:latin typeface="Lato"/>
                <a:ea typeface="Lato"/>
              </a:rPr>
              <a:t>04 / 05</a:t>
            </a:r>
            <a:endParaRPr lang="en-US" sz="860" b="0" u="none" strike="noStrike">
              <a:solidFill>
                <a:srgbClr val="000000"/>
              </a:solidFill>
              <a:effectLst/>
              <a:uFillTx/>
              <a:latin typeface="Arial"/>
            </a:endParaRPr>
          </a:p>
        </p:txBody>
      </p:sp>
      <p:pic>
        <p:nvPicPr>
          <p:cNvPr id="2" name="Slide_4 ElevenLabs_2026-10-10T18_13_53_Eldrin - Crisp British Baritone_pvc_sp110_s49_sb75_v4">
            <a:hlinkClick r:id="" action="ppaction://media"/>
            <a:extLst>
              <a:ext uri="{FF2B5EF4-FFF2-40B4-BE49-F238E27FC236}">
                <a16:creationId xmlns:a16="http://schemas.microsoft.com/office/drawing/2014/main" id="{DF03C457-16B6-8086-B136-B16A039087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9995" y="5943240"/>
            <a:ext cx="450850" cy="450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9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0"/>
          <p:cNvSpPr/>
          <p:nvPr/>
        </p:nvSpPr>
        <p:spPr>
          <a:xfrm>
            <a:off x="0" y="0"/>
            <a:ext cx="12191400" cy="6857640"/>
          </a:xfrm>
          <a:prstGeom prst="rect">
            <a:avLst/>
          </a:prstGeom>
          <a:solidFill>
            <a:srgbClr val="F7F9FC"/>
          </a:solidFill>
          <a:ln w="12700">
            <a:solidFill>
              <a:srgbClr val="F7F9FC">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59" name="Shape 1"/>
          <p:cNvSpPr/>
          <p:nvPr/>
        </p:nvSpPr>
        <p:spPr>
          <a:xfrm>
            <a:off x="640080" y="448200"/>
            <a:ext cx="91080" cy="328680"/>
          </a:xfrm>
          <a:prstGeom prst="rect">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60" name="Text 2"/>
          <p:cNvSpPr/>
          <p:nvPr/>
        </p:nvSpPr>
        <p:spPr>
          <a:xfrm>
            <a:off x="923400" y="484560"/>
            <a:ext cx="9417960" cy="191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100" b="1" u="none" strike="noStrike" spc="150">
                <a:solidFill>
                  <a:srgbClr val="286C9B"/>
                </a:solidFill>
                <a:effectLst/>
                <a:uFillTx/>
                <a:latin typeface="Lato"/>
                <a:ea typeface="Lato"/>
              </a:rPr>
              <a:t>05  /  NEXT STEPS</a:t>
            </a:r>
            <a:endParaRPr lang="en-US" sz="1100" b="0" u="none" strike="noStrike">
              <a:solidFill>
                <a:srgbClr val="000000"/>
              </a:solidFill>
              <a:effectLst/>
              <a:uFillTx/>
              <a:latin typeface="Arial"/>
            </a:endParaRPr>
          </a:p>
        </p:txBody>
      </p:sp>
      <p:sp>
        <p:nvSpPr>
          <p:cNvPr id="161" name="Text 3"/>
          <p:cNvSpPr/>
          <p:nvPr/>
        </p:nvSpPr>
        <p:spPr>
          <a:xfrm>
            <a:off x="640080" y="914400"/>
            <a:ext cx="1101816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950" b="1" u="none" strike="noStrike">
                <a:solidFill>
                  <a:srgbClr val="173B59"/>
                </a:solidFill>
                <a:effectLst/>
                <a:uFillTx/>
                <a:latin typeface="Lato"/>
                <a:ea typeface="Lato"/>
              </a:rPr>
              <a:t>Ready for a focused review</a:t>
            </a:r>
            <a:endParaRPr lang="en-US" sz="2950" b="0" u="none" strike="noStrike">
              <a:solidFill>
                <a:srgbClr val="000000"/>
              </a:solidFill>
              <a:effectLst/>
              <a:uFillTx/>
              <a:latin typeface="Arial"/>
            </a:endParaRPr>
          </a:p>
        </p:txBody>
      </p:sp>
      <p:sp>
        <p:nvSpPr>
          <p:cNvPr id="162" name="Text 4"/>
          <p:cNvSpPr/>
          <p:nvPr/>
        </p:nvSpPr>
        <p:spPr>
          <a:xfrm>
            <a:off x="658440" y="1591200"/>
            <a:ext cx="1088100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550" b="0" u="none" strike="noStrike">
                <a:solidFill>
                  <a:srgbClr val="5B7081"/>
                </a:solidFill>
                <a:effectLst/>
                <a:uFillTx/>
                <a:latin typeface="Lato"/>
                <a:ea typeface="Lato"/>
              </a:rPr>
              <a:t>The main editorial and structural work is complete.</a:t>
            </a:r>
            <a:endParaRPr lang="en-US" sz="1550" b="0" u="none" strike="noStrike">
              <a:solidFill>
                <a:srgbClr val="000000"/>
              </a:solidFill>
              <a:effectLst/>
              <a:uFillTx/>
              <a:latin typeface="Arial"/>
            </a:endParaRPr>
          </a:p>
        </p:txBody>
      </p:sp>
      <p:sp>
        <p:nvSpPr>
          <p:cNvPr id="163" name="Shape 5"/>
          <p:cNvSpPr/>
          <p:nvPr/>
        </p:nvSpPr>
        <p:spPr>
          <a:xfrm>
            <a:off x="658440" y="2121480"/>
            <a:ext cx="3584160" cy="1865160"/>
          </a:xfrm>
          <a:prstGeom prst="roundRect">
            <a:avLst>
              <a:gd name="adj" fmla="val 7843"/>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64" name="Shape 6"/>
          <p:cNvSpPr/>
          <p:nvPr/>
        </p:nvSpPr>
        <p:spPr>
          <a:xfrm>
            <a:off x="905400" y="2395800"/>
            <a:ext cx="447840" cy="447840"/>
          </a:xfrm>
          <a:prstGeom prst="ellipse">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65" name="Text 7"/>
          <p:cNvSpPr/>
          <p:nvPr/>
        </p:nvSpPr>
        <p:spPr>
          <a:xfrm>
            <a:off x="905400" y="2459880"/>
            <a:ext cx="447840" cy="209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9999"/>
          </a:bodyPr>
          <a:lstStyle/>
          <a:p>
            <a:pPr algn="ctr" defTabSz="914400">
              <a:lnSpc>
                <a:spcPct val="100000"/>
              </a:lnSpc>
              <a:tabLst>
                <a:tab pos="0" algn="l"/>
              </a:tabLst>
            </a:pPr>
            <a:r>
              <a:rPr lang="en-US" sz="1500" b="1" u="none" strike="noStrike">
                <a:solidFill>
                  <a:srgbClr val="FFFFFF"/>
                </a:solidFill>
                <a:effectLst/>
                <a:uFillTx/>
                <a:latin typeface="Lato"/>
                <a:ea typeface="Lato"/>
              </a:rPr>
              <a:t>1</a:t>
            </a:r>
            <a:endParaRPr lang="en-US" sz="1500" b="0" u="none" strike="noStrike">
              <a:solidFill>
                <a:srgbClr val="000000"/>
              </a:solidFill>
              <a:effectLst/>
              <a:uFillTx/>
              <a:latin typeface="Arial"/>
            </a:endParaRPr>
          </a:p>
        </p:txBody>
      </p:sp>
      <p:sp>
        <p:nvSpPr>
          <p:cNvPr id="166" name="Text 8"/>
          <p:cNvSpPr/>
          <p:nvPr/>
        </p:nvSpPr>
        <p:spPr>
          <a:xfrm>
            <a:off x="1527120" y="2331720"/>
            <a:ext cx="2422800" cy="447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200" b="1" u="none" strike="noStrike">
                <a:solidFill>
                  <a:srgbClr val="173B59"/>
                </a:solidFill>
                <a:effectLst/>
                <a:uFillTx/>
                <a:latin typeface="Lato"/>
                <a:ea typeface="Lato"/>
              </a:rPr>
              <a:t>Read</a:t>
            </a:r>
            <a:endParaRPr lang="en-US" sz="2200" b="0" u="none" strike="noStrike">
              <a:solidFill>
                <a:srgbClr val="000000"/>
              </a:solidFill>
              <a:effectLst/>
              <a:uFillTx/>
              <a:latin typeface="Arial"/>
            </a:endParaRPr>
          </a:p>
        </p:txBody>
      </p:sp>
      <p:sp>
        <p:nvSpPr>
          <p:cNvPr id="167" name="Text 9"/>
          <p:cNvSpPr/>
          <p:nvPr/>
        </p:nvSpPr>
        <p:spPr>
          <a:xfrm>
            <a:off x="914400" y="2971800"/>
            <a:ext cx="3081240" cy="722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520" b="0" u="none" strike="noStrike">
                <a:solidFill>
                  <a:srgbClr val="5B7081"/>
                </a:solidFill>
                <a:effectLst/>
                <a:uFillTx/>
                <a:latin typeface="Lato"/>
                <a:ea typeface="Lato"/>
              </a:rPr>
              <a:t>Review the Executive Summary and the consolidated Rules.</a:t>
            </a:r>
            <a:endParaRPr lang="en-US" sz="1520" b="0" u="none" strike="noStrike">
              <a:solidFill>
                <a:srgbClr val="000000"/>
              </a:solidFill>
              <a:effectLst/>
              <a:uFillTx/>
              <a:latin typeface="Arial"/>
            </a:endParaRPr>
          </a:p>
        </p:txBody>
      </p:sp>
      <p:sp>
        <p:nvSpPr>
          <p:cNvPr id="168" name="Shape 10"/>
          <p:cNvSpPr/>
          <p:nvPr/>
        </p:nvSpPr>
        <p:spPr>
          <a:xfrm>
            <a:off x="4480560" y="2121480"/>
            <a:ext cx="3584160" cy="1865160"/>
          </a:xfrm>
          <a:prstGeom prst="roundRect">
            <a:avLst>
              <a:gd name="adj" fmla="val 7843"/>
            </a:avLst>
          </a:prstGeom>
          <a:solidFill>
            <a:srgbClr val="FFFFFF"/>
          </a:solidFill>
          <a:ln w="8890">
            <a:solidFill>
              <a:srgbClr val="D9E3E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69" name="Shape 11"/>
          <p:cNvSpPr/>
          <p:nvPr/>
        </p:nvSpPr>
        <p:spPr>
          <a:xfrm>
            <a:off x="4727520" y="2395800"/>
            <a:ext cx="447840" cy="447840"/>
          </a:xfrm>
          <a:prstGeom prst="ellipse">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70" name="Text 12"/>
          <p:cNvSpPr/>
          <p:nvPr/>
        </p:nvSpPr>
        <p:spPr>
          <a:xfrm>
            <a:off x="4727520" y="2459880"/>
            <a:ext cx="447840" cy="209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9999"/>
          </a:bodyPr>
          <a:lstStyle/>
          <a:p>
            <a:pPr algn="ctr" defTabSz="914400">
              <a:lnSpc>
                <a:spcPct val="100000"/>
              </a:lnSpc>
              <a:tabLst>
                <a:tab pos="0" algn="l"/>
              </a:tabLst>
            </a:pPr>
            <a:r>
              <a:rPr lang="en-US" sz="1500" b="1" u="none" strike="noStrike">
                <a:solidFill>
                  <a:srgbClr val="FFFFFF"/>
                </a:solidFill>
                <a:effectLst/>
                <a:uFillTx/>
                <a:latin typeface="Lato"/>
                <a:ea typeface="Lato"/>
              </a:rPr>
              <a:t>2</a:t>
            </a:r>
            <a:endParaRPr lang="en-US" sz="1500" b="0" u="none" strike="noStrike">
              <a:solidFill>
                <a:srgbClr val="000000"/>
              </a:solidFill>
              <a:effectLst/>
              <a:uFillTx/>
              <a:latin typeface="Arial"/>
            </a:endParaRPr>
          </a:p>
        </p:txBody>
      </p:sp>
      <p:sp>
        <p:nvSpPr>
          <p:cNvPr id="171" name="Text 13"/>
          <p:cNvSpPr/>
          <p:nvPr/>
        </p:nvSpPr>
        <p:spPr>
          <a:xfrm>
            <a:off x="5349240" y="2331720"/>
            <a:ext cx="2422800" cy="447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200" b="1" u="none" strike="noStrike">
                <a:solidFill>
                  <a:srgbClr val="173B59"/>
                </a:solidFill>
                <a:effectLst/>
                <a:uFillTx/>
                <a:latin typeface="Lato"/>
                <a:ea typeface="Lato"/>
              </a:rPr>
              <a:t>Confirm</a:t>
            </a:r>
            <a:endParaRPr lang="en-US" sz="2200" b="0" u="none" strike="noStrike">
              <a:solidFill>
                <a:srgbClr val="000000"/>
              </a:solidFill>
              <a:effectLst/>
              <a:uFillTx/>
              <a:latin typeface="Arial"/>
            </a:endParaRPr>
          </a:p>
        </p:txBody>
      </p:sp>
      <p:sp>
        <p:nvSpPr>
          <p:cNvPr id="172" name="Text 14"/>
          <p:cNvSpPr/>
          <p:nvPr/>
        </p:nvSpPr>
        <p:spPr>
          <a:xfrm>
            <a:off x="4736520" y="2971800"/>
            <a:ext cx="3081240" cy="722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520" b="0" u="none" strike="noStrike">
                <a:solidFill>
                  <a:srgbClr val="5B7081"/>
                </a:solidFill>
                <a:effectLst/>
                <a:uFillTx/>
                <a:latin typeface="Lato"/>
                <a:ea typeface="Lato"/>
              </a:rPr>
              <a:t>Respond to the short Approval Register and confirm the approval route.</a:t>
            </a:r>
            <a:endParaRPr lang="en-US" sz="1520" b="0" u="none" strike="noStrike">
              <a:solidFill>
                <a:srgbClr val="000000"/>
              </a:solidFill>
              <a:effectLst/>
              <a:uFillTx/>
              <a:latin typeface="Arial"/>
            </a:endParaRPr>
          </a:p>
        </p:txBody>
      </p:sp>
      <p:sp>
        <p:nvSpPr>
          <p:cNvPr id="173" name="Shape 15"/>
          <p:cNvSpPr/>
          <p:nvPr/>
        </p:nvSpPr>
        <p:spPr>
          <a:xfrm>
            <a:off x="8302680" y="2121480"/>
            <a:ext cx="3584160" cy="1865160"/>
          </a:xfrm>
          <a:prstGeom prst="roundRect">
            <a:avLst>
              <a:gd name="adj" fmla="val 7843"/>
            </a:avLst>
          </a:prstGeom>
          <a:solidFill>
            <a:srgbClr val="173B59"/>
          </a:solidFill>
          <a:ln w="12700">
            <a:solidFill>
              <a:srgbClr val="173B5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74" name="Shape 16"/>
          <p:cNvSpPr/>
          <p:nvPr/>
        </p:nvSpPr>
        <p:spPr>
          <a:xfrm>
            <a:off x="8549640" y="2395800"/>
            <a:ext cx="447840" cy="44784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75" name="Text 17"/>
          <p:cNvSpPr/>
          <p:nvPr/>
        </p:nvSpPr>
        <p:spPr>
          <a:xfrm>
            <a:off x="8549640" y="2459880"/>
            <a:ext cx="447840" cy="209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9999"/>
          </a:bodyPr>
          <a:lstStyle/>
          <a:p>
            <a:pPr algn="ctr" defTabSz="914400">
              <a:lnSpc>
                <a:spcPct val="100000"/>
              </a:lnSpc>
              <a:tabLst>
                <a:tab pos="0" algn="l"/>
              </a:tabLst>
            </a:pPr>
            <a:r>
              <a:rPr lang="en-US" sz="1500" b="1" u="none" strike="noStrike">
                <a:solidFill>
                  <a:srgbClr val="FFFFFF"/>
                </a:solidFill>
                <a:effectLst/>
                <a:uFillTx/>
                <a:latin typeface="Lato"/>
                <a:ea typeface="Lato"/>
              </a:rPr>
              <a:t>3</a:t>
            </a:r>
            <a:endParaRPr lang="en-US" sz="1500" b="0" u="none" strike="noStrike">
              <a:solidFill>
                <a:srgbClr val="000000"/>
              </a:solidFill>
              <a:effectLst/>
              <a:uFillTx/>
              <a:latin typeface="Arial"/>
            </a:endParaRPr>
          </a:p>
        </p:txBody>
      </p:sp>
      <p:sp>
        <p:nvSpPr>
          <p:cNvPr id="176" name="Text 18"/>
          <p:cNvSpPr/>
          <p:nvPr/>
        </p:nvSpPr>
        <p:spPr>
          <a:xfrm>
            <a:off x="9171360" y="2331720"/>
            <a:ext cx="2422800" cy="447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200" b="1" u="none" strike="noStrike">
                <a:solidFill>
                  <a:srgbClr val="FFFFFF"/>
                </a:solidFill>
                <a:effectLst/>
                <a:uFillTx/>
                <a:latin typeface="Lato"/>
                <a:ea typeface="Lato"/>
              </a:rPr>
              <a:t>Finalise</a:t>
            </a:r>
            <a:endParaRPr lang="en-US" sz="2200" b="0" u="none" strike="noStrike">
              <a:solidFill>
                <a:srgbClr val="000000"/>
              </a:solidFill>
              <a:effectLst/>
              <a:uFillTx/>
              <a:latin typeface="Arial"/>
            </a:endParaRPr>
          </a:p>
        </p:txBody>
      </p:sp>
      <p:sp>
        <p:nvSpPr>
          <p:cNvPr id="177" name="Text 19"/>
          <p:cNvSpPr/>
          <p:nvPr/>
        </p:nvSpPr>
        <p:spPr>
          <a:xfrm>
            <a:off x="8558640" y="2971800"/>
            <a:ext cx="3081240" cy="722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520" b="0" u="none" strike="noStrike">
                <a:solidFill>
                  <a:srgbClr val="D8E7EF"/>
                </a:solidFill>
                <a:effectLst/>
                <a:uFillTx/>
                <a:latin typeface="Lato"/>
                <a:ea typeface="Lato"/>
              </a:rPr>
              <a:t>Apply adopted Congress decisions, then complete publication checks.</a:t>
            </a:r>
            <a:endParaRPr lang="en-US" sz="1520" b="0" u="none" strike="noStrike">
              <a:solidFill>
                <a:srgbClr val="000000"/>
              </a:solidFill>
              <a:effectLst/>
              <a:uFillTx/>
              <a:latin typeface="Arial"/>
            </a:endParaRPr>
          </a:p>
        </p:txBody>
      </p:sp>
      <p:sp>
        <p:nvSpPr>
          <p:cNvPr id="178" name="Text 20"/>
          <p:cNvSpPr/>
          <p:nvPr/>
        </p:nvSpPr>
        <p:spPr>
          <a:xfrm>
            <a:off x="694800" y="4334400"/>
            <a:ext cx="292572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200" b="1" u="none" strike="noStrike" spc="130">
                <a:solidFill>
                  <a:srgbClr val="286C9B"/>
                </a:solidFill>
                <a:effectLst/>
                <a:uFillTx/>
                <a:latin typeface="Lato"/>
                <a:ea typeface="Lato"/>
              </a:rPr>
              <a:t>REVIEW PACKAGE</a:t>
            </a:r>
            <a:endParaRPr lang="en-US" sz="1200" b="0" u="none" strike="noStrike">
              <a:solidFill>
                <a:srgbClr val="000000"/>
              </a:solidFill>
              <a:effectLst/>
              <a:uFillTx/>
              <a:latin typeface="Arial"/>
            </a:endParaRPr>
          </a:p>
        </p:txBody>
      </p:sp>
      <p:sp>
        <p:nvSpPr>
          <p:cNvPr id="179" name="Shape 21"/>
          <p:cNvSpPr/>
          <p:nvPr/>
        </p:nvSpPr>
        <p:spPr>
          <a:xfrm>
            <a:off x="676800" y="4800600"/>
            <a:ext cx="109440" cy="109440"/>
          </a:xfrm>
          <a:prstGeom prst="ellipse">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32760" rIns="90000" bIns="32760" anchor="t">
            <a:noAutofit/>
          </a:bodyPr>
          <a:lstStyle/>
          <a:p>
            <a:endParaRPr lang="en-US" sz="1800" b="0" u="none" strike="noStrike">
              <a:solidFill>
                <a:srgbClr val="FFFFFF"/>
              </a:solidFill>
              <a:effectLst/>
              <a:uFillTx/>
              <a:latin typeface="Arial"/>
            </a:endParaRPr>
          </a:p>
        </p:txBody>
      </p:sp>
      <p:sp>
        <p:nvSpPr>
          <p:cNvPr id="180" name="Text 22"/>
          <p:cNvSpPr/>
          <p:nvPr/>
        </p:nvSpPr>
        <p:spPr>
          <a:xfrm>
            <a:off x="887040" y="4727520"/>
            <a:ext cx="1865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10" b="1" u="none" strike="noStrike">
                <a:solidFill>
                  <a:srgbClr val="173B59"/>
                </a:solidFill>
                <a:effectLst/>
                <a:uFillTx/>
                <a:latin typeface="Lato"/>
                <a:ea typeface="Lato"/>
              </a:rPr>
              <a:t>2027 Rules</a:t>
            </a:r>
            <a:endParaRPr lang="en-US" sz="1410" b="0" u="none" strike="noStrike">
              <a:solidFill>
                <a:srgbClr val="000000"/>
              </a:solidFill>
              <a:effectLst/>
              <a:uFillTx/>
              <a:latin typeface="Arial"/>
            </a:endParaRPr>
          </a:p>
        </p:txBody>
      </p:sp>
      <p:sp>
        <p:nvSpPr>
          <p:cNvPr id="181" name="Text 23"/>
          <p:cNvSpPr/>
          <p:nvPr/>
        </p:nvSpPr>
        <p:spPr>
          <a:xfrm>
            <a:off x="2743200" y="4727520"/>
            <a:ext cx="1325520" cy="24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1180" b="0" u="none" strike="noStrike">
                <a:solidFill>
                  <a:srgbClr val="5B7081"/>
                </a:solidFill>
                <a:effectLst/>
                <a:uFillTx/>
                <a:latin typeface="Lato"/>
                <a:ea typeface="Lato"/>
              </a:rPr>
              <a:t>PDF + LaTeX</a:t>
            </a:r>
            <a:endParaRPr lang="en-US" sz="1180" b="0" u="none" strike="noStrike">
              <a:solidFill>
                <a:srgbClr val="000000"/>
              </a:solidFill>
              <a:effectLst/>
              <a:uFillTx/>
              <a:latin typeface="Arial"/>
            </a:endParaRPr>
          </a:p>
        </p:txBody>
      </p:sp>
      <p:sp>
        <p:nvSpPr>
          <p:cNvPr id="182" name="Shape 24"/>
          <p:cNvSpPr/>
          <p:nvPr/>
        </p:nvSpPr>
        <p:spPr>
          <a:xfrm>
            <a:off x="4507920" y="4800600"/>
            <a:ext cx="109440" cy="10944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32760" rIns="90000" bIns="32760" anchor="t">
            <a:noAutofit/>
          </a:bodyPr>
          <a:lstStyle/>
          <a:p>
            <a:endParaRPr lang="en-US" sz="1800" b="0" u="none" strike="noStrike">
              <a:solidFill>
                <a:srgbClr val="000000"/>
              </a:solidFill>
              <a:effectLst/>
              <a:uFillTx/>
              <a:latin typeface="Arial"/>
            </a:endParaRPr>
          </a:p>
        </p:txBody>
      </p:sp>
      <p:sp>
        <p:nvSpPr>
          <p:cNvPr id="183" name="Text 25"/>
          <p:cNvSpPr/>
          <p:nvPr/>
        </p:nvSpPr>
        <p:spPr>
          <a:xfrm>
            <a:off x="4718160" y="4727520"/>
            <a:ext cx="1865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10" b="1" u="none" strike="noStrike">
                <a:solidFill>
                  <a:srgbClr val="173B59"/>
                </a:solidFill>
                <a:effectLst/>
                <a:uFillTx/>
                <a:latin typeface="Lato"/>
                <a:ea typeface="Lato"/>
              </a:rPr>
              <a:t>10 Audit Logs</a:t>
            </a:r>
            <a:endParaRPr lang="en-US" sz="1410" b="0" u="none" strike="noStrike">
              <a:solidFill>
                <a:srgbClr val="000000"/>
              </a:solidFill>
              <a:effectLst/>
              <a:uFillTx/>
              <a:latin typeface="Arial"/>
            </a:endParaRPr>
          </a:p>
        </p:txBody>
      </p:sp>
      <p:sp>
        <p:nvSpPr>
          <p:cNvPr id="184" name="Text 26"/>
          <p:cNvSpPr/>
          <p:nvPr/>
        </p:nvSpPr>
        <p:spPr>
          <a:xfrm>
            <a:off x="6574680" y="4727520"/>
            <a:ext cx="1325520" cy="24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algn="r" defTabSz="914400">
              <a:lnSpc>
                <a:spcPct val="100000"/>
              </a:lnSpc>
              <a:tabLst>
                <a:tab pos="0" algn="l"/>
              </a:tabLst>
            </a:pPr>
            <a:r>
              <a:rPr lang="en-US" sz="1180" b="0" u="none" strike="noStrike">
                <a:solidFill>
                  <a:srgbClr val="5B7081"/>
                </a:solidFill>
                <a:effectLst/>
                <a:uFillTx/>
                <a:latin typeface="Lato"/>
                <a:ea typeface="Lato"/>
              </a:rPr>
              <a:t>Chapters + appendices</a:t>
            </a:r>
            <a:endParaRPr lang="en-US" sz="1180" b="0" u="none" strike="noStrike">
              <a:solidFill>
                <a:srgbClr val="000000"/>
              </a:solidFill>
              <a:effectLst/>
              <a:uFillTx/>
              <a:latin typeface="Arial"/>
            </a:endParaRPr>
          </a:p>
        </p:txBody>
      </p:sp>
      <p:sp>
        <p:nvSpPr>
          <p:cNvPr id="185" name="Shape 27"/>
          <p:cNvSpPr/>
          <p:nvPr/>
        </p:nvSpPr>
        <p:spPr>
          <a:xfrm>
            <a:off x="8339400" y="4800600"/>
            <a:ext cx="109440" cy="109440"/>
          </a:xfrm>
          <a:prstGeom prst="ellipse">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32760" rIns="90000" bIns="32760" anchor="t">
            <a:noAutofit/>
          </a:bodyPr>
          <a:lstStyle/>
          <a:p>
            <a:endParaRPr lang="en-US" sz="1800" b="0" u="none" strike="noStrike">
              <a:solidFill>
                <a:srgbClr val="FFFFFF"/>
              </a:solidFill>
              <a:effectLst/>
              <a:uFillTx/>
              <a:latin typeface="Arial"/>
            </a:endParaRPr>
          </a:p>
        </p:txBody>
      </p:sp>
      <p:sp>
        <p:nvSpPr>
          <p:cNvPr id="186" name="Text 28"/>
          <p:cNvSpPr/>
          <p:nvPr/>
        </p:nvSpPr>
        <p:spPr>
          <a:xfrm>
            <a:off x="8549640" y="4727520"/>
            <a:ext cx="1865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10" b="1" u="none" strike="noStrike">
                <a:solidFill>
                  <a:srgbClr val="173B59"/>
                </a:solidFill>
                <a:effectLst/>
                <a:uFillTx/>
                <a:latin typeface="Lato"/>
                <a:ea typeface="Lato"/>
              </a:rPr>
              <a:t>Editorial Guide</a:t>
            </a:r>
            <a:endParaRPr lang="en-US" sz="1410" b="0" u="none" strike="noStrike">
              <a:solidFill>
                <a:srgbClr val="000000"/>
              </a:solidFill>
              <a:effectLst/>
              <a:uFillTx/>
              <a:latin typeface="Arial"/>
            </a:endParaRPr>
          </a:p>
        </p:txBody>
      </p:sp>
      <p:sp>
        <p:nvSpPr>
          <p:cNvPr id="187" name="Text 29"/>
          <p:cNvSpPr/>
          <p:nvPr/>
        </p:nvSpPr>
        <p:spPr>
          <a:xfrm>
            <a:off x="10405800" y="4727520"/>
            <a:ext cx="1325520" cy="24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1180" b="0" u="none" strike="noStrike">
                <a:solidFill>
                  <a:srgbClr val="5B7081"/>
                </a:solidFill>
                <a:effectLst/>
                <a:uFillTx/>
                <a:latin typeface="Lato"/>
                <a:ea typeface="Lato"/>
              </a:rPr>
              <a:t>Drafting standards</a:t>
            </a:r>
            <a:endParaRPr lang="en-US" sz="1180" b="0" u="none" strike="noStrike">
              <a:solidFill>
                <a:srgbClr val="000000"/>
              </a:solidFill>
              <a:effectLst/>
              <a:uFillTx/>
              <a:latin typeface="Arial"/>
            </a:endParaRPr>
          </a:p>
        </p:txBody>
      </p:sp>
      <p:sp>
        <p:nvSpPr>
          <p:cNvPr id="188" name="Shape 30"/>
          <p:cNvSpPr/>
          <p:nvPr/>
        </p:nvSpPr>
        <p:spPr>
          <a:xfrm>
            <a:off x="676800" y="5403960"/>
            <a:ext cx="109440" cy="10944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32760" rIns="90000" bIns="32760" anchor="t">
            <a:noAutofit/>
          </a:bodyPr>
          <a:lstStyle/>
          <a:p>
            <a:endParaRPr lang="en-US" sz="1800" b="0" u="none" strike="noStrike">
              <a:solidFill>
                <a:srgbClr val="000000"/>
              </a:solidFill>
              <a:effectLst/>
              <a:uFillTx/>
              <a:latin typeface="Arial"/>
            </a:endParaRPr>
          </a:p>
        </p:txBody>
      </p:sp>
      <p:sp>
        <p:nvSpPr>
          <p:cNvPr id="189" name="Text 31"/>
          <p:cNvSpPr/>
          <p:nvPr/>
        </p:nvSpPr>
        <p:spPr>
          <a:xfrm>
            <a:off x="887040" y="5330880"/>
            <a:ext cx="1865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10" b="1" u="none" strike="noStrike">
                <a:solidFill>
                  <a:srgbClr val="173B59"/>
                </a:solidFill>
                <a:effectLst/>
                <a:uFillTx/>
                <a:latin typeface="Lato"/>
                <a:ea typeface="Lato"/>
              </a:rPr>
              <a:t>Executive Summary</a:t>
            </a:r>
            <a:endParaRPr lang="en-US" sz="1410" b="0" u="none" strike="noStrike">
              <a:solidFill>
                <a:srgbClr val="000000"/>
              </a:solidFill>
              <a:effectLst/>
              <a:uFillTx/>
              <a:latin typeface="Arial"/>
            </a:endParaRPr>
          </a:p>
        </p:txBody>
      </p:sp>
      <p:sp>
        <p:nvSpPr>
          <p:cNvPr id="190" name="Text 32"/>
          <p:cNvSpPr/>
          <p:nvPr/>
        </p:nvSpPr>
        <p:spPr>
          <a:xfrm>
            <a:off x="2743200" y="5330880"/>
            <a:ext cx="1325520" cy="24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1180" b="0" u="none" strike="noStrike">
                <a:solidFill>
                  <a:srgbClr val="5B7081"/>
                </a:solidFill>
                <a:effectLst/>
                <a:uFillTx/>
                <a:latin typeface="Lato"/>
                <a:ea typeface="Lato"/>
              </a:rPr>
              <a:t>Quick overview</a:t>
            </a:r>
            <a:endParaRPr lang="en-US" sz="1180" b="0" u="none" strike="noStrike">
              <a:solidFill>
                <a:srgbClr val="000000"/>
              </a:solidFill>
              <a:effectLst/>
              <a:uFillTx/>
              <a:latin typeface="Arial"/>
            </a:endParaRPr>
          </a:p>
        </p:txBody>
      </p:sp>
      <p:sp>
        <p:nvSpPr>
          <p:cNvPr id="191" name="Shape 33"/>
          <p:cNvSpPr/>
          <p:nvPr/>
        </p:nvSpPr>
        <p:spPr>
          <a:xfrm>
            <a:off x="4507920" y="5403960"/>
            <a:ext cx="109440" cy="109440"/>
          </a:xfrm>
          <a:prstGeom prst="ellipse">
            <a:avLst/>
          </a:prstGeom>
          <a:solidFill>
            <a:srgbClr val="118D8A"/>
          </a:solidFill>
          <a:ln w="12700">
            <a:solidFill>
              <a:srgbClr val="118D8A">
                <a:alpha val="0"/>
              </a:srgbClr>
            </a:solidFill>
            <a:round/>
          </a:ln>
        </p:spPr>
        <p:style>
          <a:lnRef idx="0">
            <a:scrgbClr r="0" g="0" b="0"/>
          </a:lnRef>
          <a:fillRef idx="0">
            <a:scrgbClr r="0" g="0" b="0"/>
          </a:fillRef>
          <a:effectRef idx="0">
            <a:scrgbClr r="0" g="0" b="0"/>
          </a:effectRef>
          <a:fontRef idx="minor"/>
        </p:style>
        <p:txBody>
          <a:bodyPr lIns="90000" tIns="32760" rIns="90000" bIns="32760" anchor="t">
            <a:noAutofit/>
          </a:bodyPr>
          <a:lstStyle/>
          <a:p>
            <a:endParaRPr lang="en-US" sz="1800" b="0" u="none" strike="noStrike">
              <a:solidFill>
                <a:srgbClr val="FFFFFF"/>
              </a:solidFill>
              <a:effectLst/>
              <a:uFillTx/>
              <a:latin typeface="Arial"/>
            </a:endParaRPr>
          </a:p>
        </p:txBody>
      </p:sp>
      <p:sp>
        <p:nvSpPr>
          <p:cNvPr id="192" name="Text 34"/>
          <p:cNvSpPr/>
          <p:nvPr/>
        </p:nvSpPr>
        <p:spPr>
          <a:xfrm>
            <a:off x="4718160" y="5330880"/>
            <a:ext cx="1865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10" b="1" u="none" strike="noStrike">
                <a:solidFill>
                  <a:srgbClr val="173B59"/>
                </a:solidFill>
                <a:effectLst/>
                <a:uFillTx/>
                <a:latin typeface="Lato"/>
                <a:ea typeface="Lato"/>
              </a:rPr>
              <a:t>Approval Register</a:t>
            </a:r>
            <a:endParaRPr lang="en-US" sz="1410" b="0" u="none" strike="noStrike">
              <a:solidFill>
                <a:srgbClr val="000000"/>
              </a:solidFill>
              <a:effectLst/>
              <a:uFillTx/>
              <a:latin typeface="Arial"/>
            </a:endParaRPr>
          </a:p>
        </p:txBody>
      </p:sp>
      <p:sp>
        <p:nvSpPr>
          <p:cNvPr id="193" name="Text 35"/>
          <p:cNvSpPr/>
          <p:nvPr/>
        </p:nvSpPr>
        <p:spPr>
          <a:xfrm>
            <a:off x="6574680" y="5330880"/>
            <a:ext cx="1325520" cy="24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1180" b="0" u="none" strike="noStrike">
                <a:solidFill>
                  <a:srgbClr val="5B7081"/>
                </a:solidFill>
                <a:effectLst/>
                <a:uFillTx/>
                <a:latin typeface="Lato"/>
                <a:ea typeface="Lato"/>
              </a:rPr>
              <a:t>Actions to decide</a:t>
            </a:r>
            <a:endParaRPr lang="en-US" sz="1180" b="0" u="none" strike="noStrike">
              <a:solidFill>
                <a:srgbClr val="000000"/>
              </a:solidFill>
              <a:effectLst/>
              <a:uFillTx/>
              <a:latin typeface="Arial"/>
            </a:endParaRPr>
          </a:p>
        </p:txBody>
      </p:sp>
      <p:sp>
        <p:nvSpPr>
          <p:cNvPr id="194" name="Shape 36"/>
          <p:cNvSpPr/>
          <p:nvPr/>
        </p:nvSpPr>
        <p:spPr>
          <a:xfrm>
            <a:off x="8339400" y="5403960"/>
            <a:ext cx="109440" cy="109440"/>
          </a:xfrm>
          <a:prstGeom prst="ellipse">
            <a:avLst/>
          </a:prstGeom>
          <a:solidFill>
            <a:srgbClr val="CB994B"/>
          </a:solidFill>
          <a:ln w="12700">
            <a:solidFill>
              <a:srgbClr val="CB994B">
                <a:alpha val="0"/>
              </a:srgbClr>
            </a:solidFill>
            <a:round/>
          </a:ln>
        </p:spPr>
        <p:style>
          <a:lnRef idx="0">
            <a:scrgbClr r="0" g="0" b="0"/>
          </a:lnRef>
          <a:fillRef idx="0">
            <a:scrgbClr r="0" g="0" b="0"/>
          </a:fillRef>
          <a:effectRef idx="0">
            <a:scrgbClr r="0" g="0" b="0"/>
          </a:effectRef>
          <a:fontRef idx="minor"/>
        </p:style>
        <p:txBody>
          <a:bodyPr lIns="90000" tIns="32760" rIns="90000" bIns="32760" anchor="t">
            <a:noAutofit/>
          </a:bodyPr>
          <a:lstStyle/>
          <a:p>
            <a:endParaRPr lang="en-US" sz="1800" b="0" u="none" strike="noStrike">
              <a:solidFill>
                <a:srgbClr val="000000"/>
              </a:solidFill>
              <a:effectLst/>
              <a:uFillTx/>
              <a:latin typeface="Arial"/>
            </a:endParaRPr>
          </a:p>
        </p:txBody>
      </p:sp>
      <p:sp>
        <p:nvSpPr>
          <p:cNvPr id="195" name="Text 37"/>
          <p:cNvSpPr/>
          <p:nvPr/>
        </p:nvSpPr>
        <p:spPr>
          <a:xfrm>
            <a:off x="8549640" y="5330880"/>
            <a:ext cx="18651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10" b="1" u="none" strike="noStrike">
                <a:solidFill>
                  <a:srgbClr val="173B59"/>
                </a:solidFill>
                <a:effectLst/>
                <a:uFillTx/>
                <a:latin typeface="Lato"/>
                <a:ea typeface="Lato"/>
              </a:rPr>
              <a:t>Presentation</a:t>
            </a:r>
            <a:endParaRPr lang="en-US" sz="1410" b="0" u="none" strike="noStrike">
              <a:solidFill>
                <a:srgbClr val="000000"/>
              </a:solidFill>
              <a:effectLst/>
              <a:uFillTx/>
              <a:latin typeface="Arial"/>
            </a:endParaRPr>
          </a:p>
        </p:txBody>
      </p:sp>
      <p:sp>
        <p:nvSpPr>
          <p:cNvPr id="196" name="Text 38"/>
          <p:cNvSpPr/>
          <p:nvPr/>
        </p:nvSpPr>
        <p:spPr>
          <a:xfrm>
            <a:off x="10405800" y="5330880"/>
            <a:ext cx="1325520" cy="24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1180" b="0" u="none" strike="noStrike">
                <a:solidFill>
                  <a:srgbClr val="5B7081"/>
                </a:solidFill>
                <a:effectLst/>
                <a:uFillTx/>
                <a:latin typeface="Lato"/>
                <a:ea typeface="Lato"/>
              </a:rPr>
              <a:t>5 slides + notes</a:t>
            </a:r>
            <a:endParaRPr lang="en-US" sz="1180" b="0" u="none" strike="noStrike">
              <a:solidFill>
                <a:srgbClr val="000000"/>
              </a:solidFill>
              <a:effectLst/>
              <a:uFillTx/>
              <a:latin typeface="Arial"/>
            </a:endParaRPr>
          </a:p>
        </p:txBody>
      </p:sp>
      <p:sp>
        <p:nvSpPr>
          <p:cNvPr id="197" name="Shape 39"/>
          <p:cNvSpPr/>
          <p:nvPr/>
        </p:nvSpPr>
        <p:spPr>
          <a:xfrm>
            <a:off x="621720" y="6519600"/>
            <a:ext cx="10927080" cy="360"/>
          </a:xfrm>
          <a:prstGeom prst="line">
            <a:avLst/>
          </a:prstGeom>
          <a:ln w="8255">
            <a:solidFill>
              <a:srgbClr val="DAE4E9"/>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98" name="Text 40"/>
          <p:cNvSpPr/>
          <p:nvPr/>
        </p:nvSpPr>
        <p:spPr>
          <a:xfrm>
            <a:off x="640080" y="6583680"/>
            <a:ext cx="685764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60" b="1" u="none" strike="noStrike" spc="111">
                <a:solidFill>
                  <a:srgbClr val="5B7081"/>
                </a:solidFill>
                <a:effectLst/>
                <a:uFillTx/>
                <a:latin typeface="Lato"/>
                <a:ea typeface="Lato"/>
              </a:rPr>
              <a:t>ICCF RULES AUDIT 2027  •  REVIEW DRAFT</a:t>
            </a:r>
            <a:endParaRPr lang="en-US" sz="860" b="0" u="none" strike="noStrike">
              <a:solidFill>
                <a:srgbClr val="000000"/>
              </a:solidFill>
              <a:effectLst/>
              <a:uFillTx/>
              <a:latin typeface="Arial"/>
            </a:endParaRPr>
          </a:p>
        </p:txBody>
      </p:sp>
      <p:sp>
        <p:nvSpPr>
          <p:cNvPr id="199" name="Text 41"/>
          <p:cNvSpPr/>
          <p:nvPr/>
        </p:nvSpPr>
        <p:spPr>
          <a:xfrm>
            <a:off x="10789920" y="6574680"/>
            <a:ext cx="731160" cy="136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r" defTabSz="914400">
              <a:lnSpc>
                <a:spcPct val="100000"/>
              </a:lnSpc>
              <a:tabLst>
                <a:tab pos="0" algn="l"/>
              </a:tabLst>
            </a:pPr>
            <a:r>
              <a:rPr lang="en-US" sz="860" b="1" u="none" strike="noStrike">
                <a:solidFill>
                  <a:srgbClr val="5B7081"/>
                </a:solidFill>
                <a:effectLst/>
                <a:uFillTx/>
                <a:latin typeface="Lato"/>
                <a:ea typeface="Lato"/>
              </a:rPr>
              <a:t>05 / 05</a:t>
            </a:r>
            <a:endParaRPr lang="en-US" sz="860" b="0" u="none" strike="noStrike">
              <a:solidFill>
                <a:srgbClr val="000000"/>
              </a:solidFill>
              <a:effectLst/>
              <a:uFillTx/>
              <a:latin typeface="Arial"/>
            </a:endParaRPr>
          </a:p>
        </p:txBody>
      </p:sp>
      <p:pic>
        <p:nvPicPr>
          <p:cNvPr id="2" name="Slide_5 ElevenLabs_2026-10-10T18_16_27_Eldrin - Crisp British Baritone_pvc_sp110_s49_sb75_v4">
            <a:hlinkClick r:id="" action="ppaction://media"/>
            <a:extLst>
              <a:ext uri="{FF2B5EF4-FFF2-40B4-BE49-F238E27FC236}">
                <a16:creationId xmlns:a16="http://schemas.microsoft.com/office/drawing/2014/main" id="{0CFD14FB-CA21-9C75-3243-A6A6AAB7D3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61415" y="5825122"/>
            <a:ext cx="450850" cy="450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4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Lato"/>
        <a:ea typeface=""/>
        <a:cs typeface=""/>
      </a:majorFont>
      <a:minorFont>
        <a:latin typeface="Lato"/>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1628</Words>
  <Application>Microsoft Office PowerPoint</Application>
  <PresentationFormat>Panoramiczny</PresentationFormat>
  <Paragraphs>181</Paragraphs>
  <Slides>6</Slides>
  <Notes>6</Notes>
  <HiddenSlides>0</HiddenSlides>
  <MMClips>5</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6</vt:i4>
      </vt:variant>
    </vt:vector>
  </HeadingPairs>
  <TitlesOfParts>
    <vt:vector size="12" baseType="lpstr">
      <vt:lpstr>Arial</vt:lpstr>
      <vt:lpstr>Lato</vt:lpstr>
      <vt:lpstr>Symbol</vt:lpstr>
      <vt:lpstr>Times New Roman</vt:lpstr>
      <vt:lpstr>Wingdings</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ICCF Rules Audit 2027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ICCF Rules Audit 2027 — Overview and Results</dc:title>
  <dc:subject>Brief presentation of the ICCF Rules Audit 2027 for Eric and Dennis</dc:subject>
  <dc:creator>ICCF Rules Audit 2027</dc:creator>
  <dc:description/>
  <cp:lastModifiedBy>Mariusz Wojnar</cp:lastModifiedBy>
  <cp:revision>5</cp:revision>
  <dcterms:created xsi:type="dcterms:W3CDTF">2026-10-09T15:54:59Z</dcterms:created>
  <dcterms:modified xsi:type="dcterms:W3CDTF">2026-10-11T06:13:42Z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5</vt:r8>
  </property>
  <property fmtid="{D5CDD505-2E9C-101B-9397-08002B2CF9AE}" pid="3" name="PresentationFormat">
    <vt:lpwstr>On-screen Show (16:9)</vt:lpwstr>
  </property>
  <property fmtid="{D5CDD505-2E9C-101B-9397-08002B2CF9AE}" pid="4" name="Slides">
    <vt:r8>5</vt:r8>
  </property>
</Properties>
</file>